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797675" cy="9926625"/>
  <p:embeddedFontLst>
    <p:embeddedFont>
      <p:font typeface="Libre Franklin"/>
      <p:regular r:id="rId34"/>
      <p:bold r:id="rId35"/>
      <p:italic r:id="rId36"/>
      <p:boldItalic r:id="rId37"/>
    </p:embeddedFont>
    <p:embeddedFont>
      <p:font typeface="Constantia"/>
      <p:regular r:id="rId38"/>
      <p:bold r:id="rId39"/>
      <p:italic r:id="rId40"/>
      <p:boldItalic r:id="rId41"/>
    </p:embeddedFont>
    <p:embeddedFont>
      <p:font typeface="Garamond"/>
      <p:regular r:id="rId42"/>
      <p:bold r:id="rId43"/>
      <p:italic r:id="rId44"/>
      <p:boldItalic r:id="rId45"/>
    </p:embeddedFont>
    <p:embeddedFont>
      <p:font typeface="Candara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g/MNXK3wTWubSR6HdQn3s2gl/D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8D9D4BF-5BCA-4F15-B3FA-1A2A1ED1E7A6}">
  <a:tblStyle styleId="{38D9D4BF-5BCA-4F15-B3FA-1A2A1ED1E7A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italic.fntdata"/><Relationship Id="rId42" Type="http://schemas.openxmlformats.org/officeDocument/2006/relationships/font" Target="fonts/Garamond-regular.fntdata"/><Relationship Id="rId41" Type="http://schemas.openxmlformats.org/officeDocument/2006/relationships/font" Target="fonts/Constantia-boldItalic.fntdata"/><Relationship Id="rId44" Type="http://schemas.openxmlformats.org/officeDocument/2006/relationships/font" Target="fonts/Garamond-italic.fntdata"/><Relationship Id="rId43" Type="http://schemas.openxmlformats.org/officeDocument/2006/relationships/font" Target="fonts/Garamond-bold.fntdata"/><Relationship Id="rId46" Type="http://schemas.openxmlformats.org/officeDocument/2006/relationships/font" Target="fonts/Candara-regular.fntdata"/><Relationship Id="rId45" Type="http://schemas.openxmlformats.org/officeDocument/2006/relationships/font" Target="fonts/Garamon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Candara-italic.fntdata"/><Relationship Id="rId47" Type="http://schemas.openxmlformats.org/officeDocument/2006/relationships/font" Target="fonts/Candara-bold.fntdata"/><Relationship Id="rId49" Type="http://schemas.openxmlformats.org/officeDocument/2006/relationships/font" Target="fonts/Candar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LibreFranklin-bold.fntdata"/><Relationship Id="rId34" Type="http://schemas.openxmlformats.org/officeDocument/2006/relationships/font" Target="fonts/LibreFranklin-regular.fntdata"/><Relationship Id="rId37" Type="http://schemas.openxmlformats.org/officeDocument/2006/relationships/font" Target="fonts/LibreFranklin-boldItalic.fntdata"/><Relationship Id="rId36" Type="http://schemas.openxmlformats.org/officeDocument/2006/relationships/font" Target="fonts/LibreFranklin-italic.fntdata"/><Relationship Id="rId39" Type="http://schemas.openxmlformats.org/officeDocument/2006/relationships/font" Target="fonts/Constantia-bold.fntdata"/><Relationship Id="rId38" Type="http://schemas.openxmlformats.org/officeDocument/2006/relationships/font" Target="fonts/Constantia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2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p2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p2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2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" name="Google Shape;23;p28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" name="Google Shape;24;p28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2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6" name="Google Shape;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7" name="Google Shape;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8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2" name="Google Shape;142;p4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42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4" name="Google Shape;144;p42"/>
          <p:cNvSpPr/>
          <p:nvPr/>
        </p:nvSpPr>
        <p:spPr>
          <a:xfrm rot="10800000">
            <a:off x="891822" y="5617774"/>
            <a:ext cx="7382935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42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42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47" name="Google Shape;14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48" name="Google Shape;1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2"/>
          <p:cNvSpPr txBox="1"/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subTitle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42"/>
          <p:cNvSpPr txBox="1"/>
          <p:nvPr>
            <p:ph idx="10" type="dt"/>
          </p:nvPr>
        </p:nvSpPr>
        <p:spPr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1" type="ftr"/>
          </p:nvPr>
        </p:nvSpPr>
        <p:spPr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2" type="sldNum"/>
          </p:nvPr>
        </p:nvSpPr>
        <p:spPr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" name="Google Shape;157;p4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3" name="Google Shape;163;p4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0" name="Google Shape;170;p4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171" name="Google Shape;171;p4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4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3" name="Google Shape;183;p4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4" name="Google Shape;184;p4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5" name="Google Shape;185;p47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47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47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47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47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90" name="Google Shape;19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91" name="Google Shape;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7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7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194" name="Google Shape;194;p47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95" name="Google Shape;195;p47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4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0" name="Google Shape;200;p4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4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2" name="Google Shape;202;p4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4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4" name="Google Shape;204;p48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4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48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207" name="Google Shape;20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208" name="Google Shape;2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8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8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1" name="Google Shape;211;p48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212" name="Google Shape;212;p48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8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8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0"/>
          <p:cNvSpPr txBox="1"/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0"/>
          <p:cNvSpPr txBox="1"/>
          <p:nvPr>
            <p:ph idx="1" type="body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indent="-325755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indent="-325754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indent="-325754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indent="-325754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indent="-325754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indent="-325754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showMasterSp="0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3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3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4" name="Google Shape;74;p38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3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38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38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38"/>
          <p:cNvSpPr/>
          <p:nvPr/>
        </p:nvSpPr>
        <p:spPr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79" name="Google Shape;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80" name="Google Shape;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8"/>
          <p:cNvSpPr txBox="1"/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" type="body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734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2575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indent="-31496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indent="-304164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indent="-3365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indent="-3365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indent="-3365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indent="-3365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/>
        </p:txBody>
      </p:sp>
      <p:sp>
        <p:nvSpPr>
          <p:cNvPr id="83" name="Google Shape;83;p38"/>
          <p:cNvSpPr txBox="1"/>
          <p:nvPr>
            <p:ph idx="2" type="body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3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1" name="Google Shape;91;p39"/>
          <p:cNvSpPr/>
          <p:nvPr/>
        </p:nvSpPr>
        <p:spPr>
          <a:xfrm rot="10800000">
            <a:off x="632177" y="6058038"/>
            <a:ext cx="772160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39"/>
          <p:cNvSpPr/>
          <p:nvPr/>
        </p:nvSpPr>
        <p:spPr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39"/>
          <p:cNvSpPr/>
          <p:nvPr/>
        </p:nvSpPr>
        <p:spPr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39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3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96" name="Google Shape;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9"/>
          <p:cNvSpPr txBox="1"/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/>
          <p:nvPr>
            <p:ph idx="2" type="pic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39"/>
          <p:cNvSpPr txBox="1"/>
          <p:nvPr>
            <p:ph idx="1" type="body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2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" name="Google Shape;8;p27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" name="Google Shape;9;p27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3" name="Google Shape;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7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8" name="Google Shape;118;p2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372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294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0" name="Google Shape;120;p29"/>
          <p:cNvSpPr/>
          <p:nvPr/>
        </p:nvSpPr>
        <p:spPr>
          <a:xfrm rot="10800000">
            <a:off x="628649" y="6069330"/>
            <a:ext cx="7920991" cy="537210"/>
          </a:xfrm>
          <a:custGeom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333"/>
                </a:srgbClr>
              </a:gs>
              <a:gs pos="30000">
                <a:srgbClr val="010101">
                  <a:alpha val="33333"/>
                </a:srgbClr>
              </a:gs>
              <a:gs pos="100000">
                <a:srgbClr val="010101">
                  <a:alpha val="2549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29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tx="0" sx="100000" ty="0" sy="100000"/>
          </a:blipFill>
          <a:ln>
            <a:noFill/>
          </a:ln>
          <a:effectLst>
            <a:outerShdw blurRad="101600" rotWithShape="0" algn="t" dir="5400000" dist="50800">
              <a:srgbClr val="80808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Administrator\Desktop\Pushpin Dev\Assets\pushpinLeft.png" id="123" name="Google Shape;1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Pushpin Dev\Assets\pushpinLeft.png"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type="title"/>
          </p:nvPr>
        </p:nvSpPr>
        <p:spPr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7344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25755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96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96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96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959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959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0" type="dt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dols.caib.es/c07008107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 txBox="1"/>
          <p:nvPr/>
        </p:nvSpPr>
        <p:spPr>
          <a:xfrm>
            <a:off x="2248830" y="1849438"/>
            <a:ext cx="6120470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10 d’octubre de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4252254" y="4837113"/>
            <a:ext cx="3931502" cy="1098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ES" sz="6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4t</a:t>
            </a:r>
            <a:r>
              <a:rPr b="0" i="0" lang="es-ES" sz="6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d’ESO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>
            <p:ph idx="4294967295" type="title"/>
          </p:nvPr>
        </p:nvSpPr>
        <p:spPr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59"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/>
          </a:p>
        </p:txBody>
      </p:sp>
      <p:sp>
        <p:nvSpPr>
          <p:cNvPr id="286" name="Google Shape;286;p10"/>
          <p:cNvSpPr txBox="1"/>
          <p:nvPr>
            <p:ph idx="4294967295" type="body"/>
          </p:nvPr>
        </p:nvSpPr>
        <p:spPr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/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indent="-19431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92" name="Google Shape;292;p11"/>
          <p:cNvSpPr txBox="1"/>
          <p:nvPr>
            <p:ph idx="1" type="body"/>
          </p:nvPr>
        </p:nvSpPr>
        <p:spPr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/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28600" lvl="3" marL="1279525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/>
          </a:p>
          <a:p>
            <a:pPr indent="-14351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title"/>
          </p:nvPr>
        </p:nvSpPr>
        <p:spPr>
          <a:xfrm>
            <a:off x="695325" y="588963"/>
            <a:ext cx="7741104" cy="695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ABSENTISME ESCOLAR</a:t>
            </a:r>
            <a:endParaRPr/>
          </a:p>
        </p:txBody>
      </p:sp>
      <p:sp>
        <p:nvSpPr>
          <p:cNvPr id="299" name="Google Shape;299;p12"/>
          <p:cNvSpPr txBox="1"/>
          <p:nvPr>
            <p:ph idx="1" type="body"/>
          </p:nvPr>
        </p:nvSpPr>
        <p:spPr>
          <a:xfrm>
            <a:off x="886725" y="1943925"/>
            <a:ext cx="73074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La no justificació d’absències pot donar lloc a l’obertura d’un PROTOCOL D’ABSENTISME.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600"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En cas de desplaçament temporal (viatge), la família haurà de comunicar-ho al centre abans de la partida i també en produir-se la reincorporació, amb la sol·licitud corresponent. 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b="1" lang="es-ES" sz="2600">
                <a:latin typeface="Candara"/>
                <a:ea typeface="Candara"/>
                <a:cs typeface="Candara"/>
                <a:sym typeface="Candara"/>
              </a:rPr>
              <a:t>IMPORTANT</a:t>
            </a:r>
            <a:r>
              <a:rPr lang="es-ES" sz="2600">
                <a:latin typeface="Candara"/>
                <a:ea typeface="Candara"/>
                <a:cs typeface="Candara"/>
                <a:sym typeface="Candara"/>
              </a:rPr>
              <a:t>: aquestes faltes no podran ser justificades.</a:t>
            </a:r>
            <a:endParaRPr sz="2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05" name="Google Shape;305;p13"/>
          <p:cNvSpPr txBox="1"/>
          <p:nvPr>
            <p:ph idx="1" type="body"/>
          </p:nvPr>
        </p:nvSpPr>
        <p:spPr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>
            <p:ph type="title"/>
          </p:nvPr>
        </p:nvSpPr>
        <p:spPr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1" name="Google Shape;311;p14"/>
          <p:cNvSpPr txBox="1"/>
          <p:nvPr>
            <p:ph idx="1" type="body"/>
          </p:nvPr>
        </p:nvSpPr>
        <p:spPr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/>
          <p:nvPr>
            <p:ph type="title"/>
          </p:nvPr>
        </p:nvSpPr>
        <p:spPr>
          <a:xfrm>
            <a:off x="707571" y="490992"/>
            <a:ext cx="7637258" cy="793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/>
          </a:p>
        </p:txBody>
      </p:sp>
      <p:sp>
        <p:nvSpPr>
          <p:cNvPr id="317" name="Google Shape;317;p15"/>
          <p:cNvSpPr txBox="1"/>
          <p:nvPr>
            <p:ph idx="1" type="body"/>
          </p:nvPr>
        </p:nvSpPr>
        <p:spPr>
          <a:xfrm>
            <a:off x="763327" y="1666576"/>
            <a:ext cx="7789586" cy="5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>
            <p:ph type="title"/>
          </p:nvPr>
        </p:nvSpPr>
        <p:spPr>
          <a:xfrm>
            <a:off x="1095375" y="817563"/>
            <a:ext cx="69645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/>
              <a:t>CONVIVÈNCIA: MEDIACIÓ</a:t>
            </a:r>
            <a:endParaRPr b="1" sz="4000"/>
          </a:p>
        </p:txBody>
      </p:sp>
      <p:sp>
        <p:nvSpPr>
          <p:cNvPr id="323" name="Google Shape;323;p16"/>
          <p:cNvSpPr txBox="1"/>
          <p:nvPr>
            <p:ph idx="1" type="body"/>
          </p:nvPr>
        </p:nvSpPr>
        <p:spPr>
          <a:xfrm>
            <a:off x="790600" y="2119325"/>
            <a:ext cx="7689000" cy="3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La comunitat educativa té com a prioritat fer del centre educatiu un entorn on es fomenti el diàleg, el respecte i l’acceptació de l’altre.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/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/>
          <p:nvPr>
            <p:ph idx="4294967295" type="title"/>
          </p:nvPr>
        </p:nvSpPr>
        <p:spPr>
          <a:xfrm>
            <a:off x="344189" y="491549"/>
            <a:ext cx="8309100" cy="1432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/>
          </a:p>
        </p:txBody>
      </p:sp>
      <p:sp>
        <p:nvSpPr>
          <p:cNvPr id="329" name="Google Shape;329;p17"/>
          <p:cNvSpPr txBox="1"/>
          <p:nvPr>
            <p:ph idx="4294967295" type="body"/>
          </p:nvPr>
        </p:nvSpPr>
        <p:spPr>
          <a:xfrm>
            <a:off x="920062" y="2026285"/>
            <a:ext cx="7641773" cy="4971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700"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 sz="27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/>
          <p:nvPr>
            <p:ph idx="4294967295" type="title"/>
          </p:nvPr>
        </p:nvSpPr>
        <p:spPr>
          <a:xfrm>
            <a:off x="755805" y="733085"/>
            <a:ext cx="7533268" cy="708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600"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/>
          </a:p>
        </p:txBody>
      </p:sp>
      <p:sp>
        <p:nvSpPr>
          <p:cNvPr id="335" name="Google Shape;335;p18"/>
          <p:cNvSpPr txBox="1"/>
          <p:nvPr>
            <p:ph idx="4294967295" type="body"/>
          </p:nvPr>
        </p:nvSpPr>
        <p:spPr>
          <a:xfrm>
            <a:off x="808556" y="2036459"/>
            <a:ext cx="76419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2900" u="sng"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2900"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indent="-143510" lvl="0" marL="2730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idx="4294967295" type="body"/>
          </p:nvPr>
        </p:nvSpPr>
        <p:spPr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 u="sng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idx="4294967295" type="title"/>
          </p:nvPr>
        </p:nvSpPr>
        <p:spPr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8" name="Google Shape;238;p2"/>
          <p:cNvSpPr txBox="1"/>
          <p:nvPr>
            <p:ph idx="4294967295" type="body"/>
          </p:nvPr>
        </p:nvSpPr>
        <p:spPr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 d´Estudis .........................Maurici Rodríguez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                                                           Jordi Poquet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Orientadora….........…..……. Margalida Canyelles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Tècnic Interv. sociocomunitària (TISOC)…. Marian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:	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http://redols.caib.es/c07008107/</a:t>
            </a:r>
            <a:endParaRPr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/>
          <p:nvPr>
            <p:ph type="title"/>
          </p:nvPr>
        </p:nvSpPr>
        <p:spPr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3900"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 b="1" sz="39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6" name="Google Shape;346;p20"/>
          <p:cNvSpPr txBox="1"/>
          <p:nvPr>
            <p:ph idx="1" type="body"/>
          </p:nvPr>
        </p:nvSpPr>
        <p:spPr>
          <a:xfrm>
            <a:off x="828995" y="1974871"/>
            <a:ext cx="7467601" cy="4479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200" u="sng"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 sz="2200">
                <a:latin typeface="Candara"/>
                <a:ea typeface="Candara"/>
                <a:cs typeface="Candara"/>
                <a:sym typeface="Candara"/>
              </a:rPr>
              <a:t> ALERTA ESCOLAR BALEAR.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 sz="2200"/>
              <a:t> 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cardiaopaties congènites, Crisi epil·lètica, Crisi asmàtica greu,</a:t>
            </a:r>
            <a:r>
              <a:rPr lang="es-ES" sz="2200"/>
              <a:t> 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FER ENTREGA DE LA MEDICACIÓ I SIGNAR ELS DOCUMENTS.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>
            <p:ph type="title"/>
          </p:nvPr>
        </p:nvSpPr>
        <p:spPr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/>
          </a:p>
        </p:txBody>
      </p:sp>
      <p:sp>
        <p:nvSpPr>
          <p:cNvPr id="358" name="Google Shape;358;p22"/>
          <p:cNvSpPr txBox="1"/>
          <p:nvPr>
            <p:ph idx="1" type="body"/>
          </p:nvPr>
        </p:nvSpPr>
        <p:spPr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/>
          <p:nvPr/>
        </p:nvSpPr>
        <p:spPr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>
            <p:ph idx="4294967295" type="title"/>
          </p:nvPr>
        </p:nvSpPr>
        <p:spPr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69" name="Google Shape;369;p23"/>
          <p:cNvSpPr txBox="1"/>
          <p:nvPr>
            <p:ph idx="4294967295" type="body"/>
          </p:nvPr>
        </p:nvSpPr>
        <p:spPr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idx="4294967295" type="title"/>
          </p:nvPr>
        </p:nvSpPr>
        <p:spPr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/>
          </a:p>
        </p:txBody>
      </p:sp>
      <p:sp>
        <p:nvSpPr>
          <p:cNvPr id="376" name="Google Shape;376;p24"/>
          <p:cNvSpPr txBox="1"/>
          <p:nvPr>
            <p:ph idx="4294967295" type="body"/>
          </p:nvPr>
        </p:nvSpPr>
        <p:spPr>
          <a:xfrm>
            <a:off x="833438" y="1230086"/>
            <a:ext cx="7396162" cy="501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77" name="Google Shape;3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4"/>
          <p:cNvSpPr/>
          <p:nvPr/>
        </p:nvSpPr>
        <p:spPr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idx="4294967295" type="title"/>
          </p:nvPr>
        </p:nvSpPr>
        <p:spPr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4000"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5" name="Google Shape;385;p25"/>
          <p:cNvSpPr txBox="1"/>
          <p:nvPr>
            <p:ph idx="4294967295" type="body"/>
          </p:nvPr>
        </p:nvSpPr>
        <p:spPr>
          <a:xfrm>
            <a:off x="986705" y="1282568"/>
            <a:ext cx="7485743" cy="458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A excepció dels dies que plou: en aquest cas, recomanam que, un cop dins l’aparcament, no espereu que els alumnes botin just davant la porta.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2000"/>
              <a:t>	</a:t>
            </a:r>
            <a:r>
              <a:rPr lang="es-ES" sz="2000"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000"/>
          </a:p>
          <a:p>
            <a:pPr indent="-273050" lvl="0" marL="2730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/>
          <p:nvPr>
            <p:ph type="ctrTitle"/>
          </p:nvPr>
        </p:nvSpPr>
        <p:spPr>
          <a:xfrm>
            <a:off x="1034125" y="3482593"/>
            <a:ext cx="6999515" cy="1827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1600">
                <a:latin typeface="Garamond"/>
                <a:ea typeface="Garamond"/>
                <a:cs typeface="Garamond"/>
                <a:sym typeface="Garamond"/>
              </a:rPr>
              <a:t>GRÀCIES</a:t>
            </a:r>
            <a:endParaRPr b="1" sz="116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"/>
          <p:cNvSpPr txBox="1"/>
          <p:nvPr>
            <p:ph idx="4294967295" type="title"/>
          </p:nvPr>
        </p:nvSpPr>
        <p:spPr>
          <a:xfrm>
            <a:off x="718457" y="609600"/>
            <a:ext cx="7707086" cy="696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/>
          </a:p>
        </p:txBody>
      </p:sp>
      <p:sp>
        <p:nvSpPr>
          <p:cNvPr id="244" name="Google Shape;244;p3"/>
          <p:cNvSpPr txBox="1"/>
          <p:nvPr>
            <p:ph idx="4294967295" type="body"/>
          </p:nvPr>
        </p:nvSpPr>
        <p:spPr>
          <a:xfrm>
            <a:off x="786665" y="1491669"/>
            <a:ext cx="728186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8:00h – 14:05h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latin typeface="Candara"/>
                <a:ea typeface="Candara"/>
                <a:cs typeface="Candara"/>
                <a:sym typeface="Candara"/>
              </a:rPr>
              <a:t>PATIS</a:t>
            </a:r>
            <a:endParaRPr/>
          </a:p>
          <a:p>
            <a:pPr indent="-273050" lvl="1" marL="6397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/>
          </a:p>
          <a:p>
            <a:pPr indent="-273050" lvl="1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indent="0" lvl="0" marL="639762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 sz="2400">
                <a:latin typeface="Candara"/>
                <a:ea typeface="Candara"/>
                <a:cs typeface="Candara"/>
                <a:sym typeface="Candara"/>
              </a:rPr>
              <a:t>Per donar continuïtat a la tasca iniciada des dels CEIPS es promourà menjar fruita els dilluns i dijous. Ta</a:t>
            </a:r>
            <a:r>
              <a:rPr lang="es-ES">
                <a:latin typeface="Candara"/>
                <a:ea typeface="Candara"/>
                <a:cs typeface="Candara"/>
                <a:sym typeface="Candara"/>
              </a:rPr>
              <a:t>mbé es promourà l´us de carmanyoles.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/>
          <p:nvPr/>
        </p:nvSpPr>
        <p:spPr>
          <a:xfrm>
            <a:off x="1325880" y="914400"/>
            <a:ext cx="6202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CONVIVÈNCIA DURANT EL TEMPS DE PATI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 txBox="1"/>
          <p:nvPr/>
        </p:nvSpPr>
        <p:spPr>
          <a:xfrm>
            <a:off x="1722120" y="1584960"/>
            <a:ext cx="606552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Durant el temps de pati: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 ha quatre professors que tenen assignada guàrdia al pati.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més, disposam de professors majors de 55 anys que tenen assignada guàrdia a la zona externa de la biblioteca i a l’interior de la biblioteca.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És essencial que l’alumnat compleixi unes normes: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deixar deixalles al terra.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jugar a jocs que suposin grans aglomeracions d’alumnes.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b="0" i="0" lang="es-ES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Evitar jocs en què hi hagi empentes, que encara que sigui jugant poden acabar en forta discussió.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/>
          <p:nvPr/>
        </p:nvSpPr>
        <p:spPr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Els temps dels esplais ll’alumnat pot anar-hi per estudiar.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Té servei de préstec de llibre els dimarts i dijous durant el temps d’esplai.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idx="4294967295" type="title"/>
          </p:nvPr>
        </p:nvSpPr>
        <p:spPr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2" name="Google Shape;262;p6"/>
          <p:cNvSpPr txBox="1"/>
          <p:nvPr/>
        </p:nvSpPr>
        <p:spPr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dia d’atenció a pares és el _______ a les ______.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Telèfon cites: 971540812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 txBox="1"/>
          <p:nvPr>
            <p:ph type="title"/>
          </p:nvPr>
        </p:nvSpPr>
        <p:spPr>
          <a:xfrm>
            <a:off x="707571" y="621621"/>
            <a:ext cx="7685315" cy="728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/>
              <a:t>DUBTES i CONSULTES</a:t>
            </a:r>
            <a:endParaRPr/>
          </a:p>
        </p:txBody>
      </p:sp>
      <p:sp>
        <p:nvSpPr>
          <p:cNvPr id="268" name="Google Shape;268;p7"/>
          <p:cNvSpPr txBox="1"/>
          <p:nvPr>
            <p:ph idx="1" type="body"/>
          </p:nvPr>
        </p:nvSpPr>
        <p:spPr>
          <a:xfrm>
            <a:off x="1088571" y="1447801"/>
            <a:ext cx="6847115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En cas de necessitar resoldre dubtes o solucionar alguna incidència, us podeu adreçar al tutor/a.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La família es pot adreçar a qualsevol del professor/a de l’equip docent que també disposa d’una hora setmanal d’atenció a famílies.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Amb tot, si després d’aquestes passes, ho creis convenient, podeu contactar directament amb direcció.</a:t>
            </a:r>
            <a:endParaRPr/>
          </a:p>
          <a:p>
            <a:pPr indent="-273050" lvl="0" marL="273050" rtl="0" algn="just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latin typeface="Candara"/>
                <a:ea typeface="Candara"/>
                <a:cs typeface="Candara"/>
                <a:sym typeface="Candara"/>
              </a:rPr>
              <a:t>Esgotades totes aquestes vies, la família pot recórrer al Departament d’Inspecció Educativa</a:t>
            </a:r>
            <a:r>
              <a:rPr lang="es-ES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/>
          <p:nvPr>
            <p:ph type="title"/>
          </p:nvPr>
        </p:nvSpPr>
        <p:spPr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/>
          </a:p>
        </p:txBody>
      </p:sp>
      <p:sp>
        <p:nvSpPr>
          <p:cNvPr id="274" name="Google Shape;274;p8"/>
          <p:cNvSpPr txBox="1"/>
          <p:nvPr>
            <p:ph idx="1" type="body"/>
          </p:nvPr>
        </p:nvSpPr>
        <p:spPr>
          <a:xfrm>
            <a:off x="1485446" y="1375685"/>
            <a:ext cx="6254297" cy="484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 txBox="1"/>
          <p:nvPr>
            <p:ph idx="4294967295" type="title"/>
          </p:nvPr>
        </p:nvSpPr>
        <p:spPr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/>
          </a:p>
        </p:txBody>
      </p:sp>
      <p:graphicFrame>
        <p:nvGraphicFramePr>
          <p:cNvPr id="280" name="Google Shape;280;p9"/>
          <p:cNvGraphicFramePr/>
          <p:nvPr/>
        </p:nvGraphicFramePr>
        <p:xfrm>
          <a:off x="772886" y="13722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{38D9D4BF-5BCA-4F15-B3FA-1A2A1ED1E7A6}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i="0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 u="none" cap="none" strike="noStrike">
                          <a:solidFill>
                            <a:srgbClr val="FF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i="0" sz="2400" u="none" cap="none" strike="noStrike">
                        <a:solidFill>
                          <a:srgbClr val="FF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28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 sz="1400" u="none" cap="none" strike="noStrike"/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indent="0" lvl="0" marL="53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i="0" lang="es-ES" sz="20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i="0" lang="es-ES" sz="2800" u="none" cap="none" strike="noStrik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s-ES" sz="2800" u="none" cap="none" strike="noStrik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 u="none" cap="none" strike="noStrik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0" marB="0" marR="68550" marL="685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