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package.core-properties+xml" PartName="/docProps/core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  <p:sldMasterId r:id="rId5" id="2147483660"/>
  </p:sldMasterIdLst>
  <p:notesMasterIdLst>
    <p:notesMasterId r:id="rId6"/>
  </p:notes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  <p:sldId r:id="rId19" id="268"/>
    <p:sldId r:id="rId20" id="269"/>
    <p:sldId r:id="rId21" id="270"/>
    <p:sldId r:id="rId22" id="271"/>
    <p:sldId r:id="rId23" id="272"/>
    <p:sldId r:id="rId24" id="273"/>
    <p:sldId r:id="rId25" id="274"/>
    <p:sldId r:id="rId26" id="275"/>
    <p:sldId r:id="rId27" id="276"/>
    <p:sldId r:id="rId28" id="277"/>
    <p:sldId r:id="rId29" id="278"/>
    <p:sldId r:id="rId30" id="279"/>
    <p:sldId r:id="rId31" id="280"/>
    <p:sldId r:id="rId32" id="281"/>
  </p:sldIdLst>
  <p:sldSz cx="9144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797675" cy="9926625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8ABDE3DB-5ACD-41B7-81D7-244B9FD489D6}">
  <a:tblStyle styleId="{8ABDE3DB-5ACD-41B7-81D7-244B9FD489D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Comments="0"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100"/>
          <a:sy d="100" n="100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  </p:cViewPr>
      <p:guideLst>
        <p:guide orient="horz" pos="2160"/>
        <p:guide pos="2880"/>
      </p:guideLst>
    </p:cSldViewPr>
  </p:slide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0" cy="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Masters/slideMaster2.xml" Type="http://schemas.openxmlformats.org/officeDocument/2006/relationships/slideMaster"></Relationship><Relationship Id="rId6" Target="notesMasters/notesMaster1.xml" Type="http://schemas.openxmlformats.org/officeDocument/2006/relationships/notesMaster"></Relationship><Relationship Id="rId7" Target="slides/slide1.xml" Type="http://schemas.openxmlformats.org/officeDocument/2006/relationships/slide"></Relationship><Relationship Id="rId8" Target="slides/slide2.xml" Type="http://schemas.openxmlformats.org/officeDocument/2006/relationships/slide"></Relationship><Relationship Id="rId9" Target="slides/slide3.xml" Type="http://schemas.openxmlformats.org/officeDocument/2006/relationships/slide"></Relationship><Relationship Id="rId10" Target="slides/slide4.xml" Type="http://schemas.openxmlformats.org/officeDocument/2006/relationships/slide"></Relationship><Relationship Id="rId11" Target="slides/slide5.xml" Type="http://schemas.openxmlformats.org/officeDocument/2006/relationships/slide"></Relationship><Relationship Id="rId12" Target="slides/slide6.xml" Type="http://schemas.openxmlformats.org/officeDocument/2006/relationships/slide"></Relationship><Relationship Id="rId13" Target="slides/slide7.xml" Type="http://schemas.openxmlformats.org/officeDocument/2006/relationships/slide"></Relationship><Relationship Id="rId14" Target="slides/slide8.xml" Type="http://schemas.openxmlformats.org/officeDocument/2006/relationships/slide"></Relationship><Relationship Id="rId15" Target="slides/slide9.xml" Type="http://schemas.openxmlformats.org/officeDocument/2006/relationships/slide"></Relationship><Relationship Id="rId16" Target="slides/slide10.xml" Type="http://schemas.openxmlformats.org/officeDocument/2006/relationships/slide"></Relationship><Relationship Id="rId17" Target="slides/slide11.xml" Type="http://schemas.openxmlformats.org/officeDocument/2006/relationships/slide"></Relationship><Relationship Id="rId18" Target="slides/slide12.xml" Type="http://schemas.openxmlformats.org/officeDocument/2006/relationships/slide"></Relationship><Relationship Id="rId19" Target="slides/slide13.xml" Type="http://schemas.openxmlformats.org/officeDocument/2006/relationships/slide"></Relationship><Relationship Id="rId20" Target="slides/slide14.xml" Type="http://schemas.openxmlformats.org/officeDocument/2006/relationships/slide"></Relationship><Relationship Id="rId21" Target="slides/slide15.xml" Type="http://schemas.openxmlformats.org/officeDocument/2006/relationships/slide"></Relationship><Relationship Id="rId22" Target="slides/slide16.xml" Type="http://schemas.openxmlformats.org/officeDocument/2006/relationships/slide"></Relationship><Relationship Id="rId23" Target="slides/slide17.xml" Type="http://schemas.openxmlformats.org/officeDocument/2006/relationships/slide"></Relationship><Relationship Id="rId24" Target="slides/slide18.xml" Type="http://schemas.openxmlformats.org/officeDocument/2006/relationships/slide"></Relationship><Relationship Id="rId25" Target="slides/slide19.xml" Type="http://schemas.openxmlformats.org/officeDocument/2006/relationships/slide"></Relationship><Relationship Id="rId26" Target="slides/slide20.xml" Type="http://schemas.openxmlformats.org/officeDocument/2006/relationships/slide"></Relationship><Relationship Id="rId27" Target="slides/slide21.xml" Type="http://schemas.openxmlformats.org/officeDocument/2006/relationships/slide"></Relationship><Relationship Id="rId28" Target="slides/slide22.xml" Type="http://schemas.openxmlformats.org/officeDocument/2006/relationships/slide"></Relationship><Relationship Id="rId29" Target="slides/slide23.xml" Type="http://schemas.openxmlformats.org/officeDocument/2006/relationships/slide"></Relationship><Relationship Id="rId30" Target="slides/slide24.xml" Type="http://schemas.openxmlformats.org/officeDocument/2006/relationships/slide"></Relationship><Relationship Id="rId31" Target="slides/slide25.xml" Type="http://schemas.openxmlformats.org/officeDocument/2006/relationships/slide"></Relationship><Relationship Id="rId32" Target="slides/slide26.xml" Type="http://schemas.openxmlformats.org/officeDocument/2006/relationships/slide"></Relationship><Relationship Id="rId33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hape 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Google Shape;3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oogle Shape;4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/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1.xml.rels><?xml version="1.0" standalone="yes" ?><Relationships xmlns="http://schemas.openxmlformats.org/package/2006/relationships"><Relationship Id="rId1" Target="../slides/slide1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2.xml.rels><?xml version="1.0" standalone="yes" ?><Relationships xmlns="http://schemas.openxmlformats.org/package/2006/relationships"><Relationship Id="rId1" Target="../slides/slide1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3.xml.rels><?xml version="1.0" standalone="yes" ?><Relationships xmlns="http://schemas.openxmlformats.org/package/2006/relationships"><Relationship Id="rId1" Target="../slides/slide1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4.xml.rels><?xml version="1.0" standalone="yes" ?><Relationships xmlns="http://schemas.openxmlformats.org/package/2006/relationships"><Relationship Id="rId1" Target="../slides/slide1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5.xml.rels><?xml version="1.0" standalone="yes" ?><Relationships xmlns="http://schemas.openxmlformats.org/package/2006/relationships"><Relationship Id="rId1" Target="../slides/slide1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6.xml.rels><?xml version="1.0" standalone="yes" ?><Relationships xmlns="http://schemas.openxmlformats.org/package/2006/relationships"><Relationship Id="rId1" Target="../slides/slide1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7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8.xml.rels><?xml version="1.0" standalone="yes" ?><Relationships xmlns="http://schemas.openxmlformats.org/package/2006/relationships"><Relationship Id="rId1" Target="../slides/slide1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9.xml.rels><?xml version="1.0" standalone="yes" ?><Relationships xmlns="http://schemas.openxmlformats.org/package/2006/relationships"><Relationship Id="rId1" Target="../slides/slide1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0.xml.rels><?xml version="1.0" standalone="yes" ?><Relationships xmlns="http://schemas.openxmlformats.org/package/2006/relationships"><Relationship Id="rId1" Target="../slides/slide2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1.xml.rels><?xml version="1.0" standalone="yes" ?><Relationships xmlns="http://schemas.openxmlformats.org/package/2006/relationships"><Relationship Id="rId1" Target="../slides/slide2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2.xml.rels><?xml version="1.0" standalone="yes" ?><Relationships xmlns="http://schemas.openxmlformats.org/package/2006/relationships"><Relationship Id="rId1" Target="../slides/slide2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3.xml.rels><?xml version="1.0" standalone="yes" ?><Relationships xmlns="http://schemas.openxmlformats.org/package/2006/relationships"><Relationship Id="rId1" Target="../slides/slide2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4.xml.rels><?xml version="1.0" standalone="yes" ?><Relationships xmlns="http://schemas.openxmlformats.org/package/2006/relationships"><Relationship Id="rId1" Target="../slides/slide2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5.xml.rels><?xml version="1.0" standalone="yes" ?><Relationships xmlns="http://schemas.openxmlformats.org/package/2006/relationships"><Relationship Id="rId1" Target="../slides/slide2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6.xml.rels><?xml version="1.0" standalone="yes" ?><Relationships xmlns="http://schemas.openxmlformats.org/package/2006/relationships"><Relationship Id="rId1" Target="../slides/slide2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7" name="Shape 22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8" name="Google Shape;228;p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9" name="Google Shape;229;p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7" name="Shape 28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8" name="Google Shape;288;p1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9" name="Google Shape;289;p1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3" name="Shape 29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4" name="Google Shape;294;p1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5" name="Google Shape;295;p1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0" name="Shape 30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1" name="Google Shape;301;p1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2" name="Google Shape;302;p1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6" name="Shape 30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" name="Google Shape;307;p2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8" name="Google Shape;308;p2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2" name="Shape 31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3" name="Google Shape;313;p2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4" name="Google Shape;314;p2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8" name="Shape 31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9" name="Google Shape;319;p2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0" name="Google Shape;320;p2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4" name="Shape 32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5" name="Google Shape;325;g64b2693cc3_1_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100" cy="37224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6" name="Google Shape;326;g64b2693cc3_1_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00" cy="4467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0" name="Shape 33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1" name="Google Shape;331;p2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2" name="Google Shape;332;p2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6" name="Shape 33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7" name="Google Shape;337;p2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8" name="Google Shape;338;p2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2" name="Shape 34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3" name="Google Shape;343;p2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4" name="Google Shape;344;p2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3" name="Shape 23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4" name="Google Shape;234;p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5" name="Google Shape;235;p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7" name="Shape 34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" name="Google Shape;348;p2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9" name="Google Shape;349;p2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3" name="Shape 35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4" name="Google Shape;354;p1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5" name="Google Shape;355;p1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9" name="Shape 35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0" name="Google Shape;360;p1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1" name="Google Shape;361;p1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" name="Shape 36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9" name="Google Shape;369;p1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0" name="Google Shape;370;p1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7" name="Shape 37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" name="Google Shape;378;p1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9" name="Google Shape;379;p1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6" name="Shape 38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7" name="Google Shape;387;p2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8" name="Google Shape;388;p2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2" name="Shape 39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3" name="Google Shape;393;p2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4" name="Google Shape;394;p2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9" name="Shape 2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0" name="Google Shape;240;p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1" name="Google Shape;241;p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" name="Shape 24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6" name="Google Shape;246;p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7" name="Google Shape;247;p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1" name="Shape 25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2" name="Google Shape;252;p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3" name="Google Shape;253;p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7" name="Shape 25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8" name="Google Shape;258;p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9" name="Google Shape;259;p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3" name="Shape 26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4" name="Google Shape;264;p1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5" name="Google Shape;265;p1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5" name="Shape 27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6" name="Google Shape;276;p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7" name="Google Shape;277;p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1" name="Shape 28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2" name="Google Shape;282;p1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3" name="Google Shape;283;p1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2.xml" Type="http://schemas.openxmlformats.org/officeDocument/2006/relationships/slideMaster"></Relationship></Relationships>
</file>

<file path=ppt/slideLayouts/_rels/slideLayout15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6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7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8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9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2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0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2.xml" Type="http://schemas.openxmlformats.org/officeDocument/2006/relationships/slideMaster"></Relationship></Relationships>
</file>

<file path=ppt/slideLayouts/_rels/slideLayout21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title">
  <p:cSld name="TITL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Shape 1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Google Shape;20;p3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Google Shape;21;p3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Google Shape;22;p3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Google Shape;23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891822" y="5617774"/>
            <a:ext cx="7382935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Google Shape;24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Google Shape;25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26" name="Google Shape;26;p3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27" name="Google Shape;27;p3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Google Shape;28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Google Shape;29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ctr" lvl="0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  <a:uFillTx/>
              </a:defRPr>
            </a:lvl1pPr>
            <a:lvl2pPr algn="ctr" lvl="1"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  <a:uFillTx/>
              </a:defRPr>
            </a:lvl2pPr>
            <a:lvl3pPr algn="ctr" lvl="2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  <a:uFillTx/>
              </a:defRPr>
            </a:lvl3pPr>
            <a:lvl4pPr algn="ctr" lvl="3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  <a:uFillTx/>
              </a:defRPr>
            </a:lvl4pPr>
            <a:lvl5pPr algn="ctr" lvl="4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5pPr>
            <a:lvl6pPr algn="ctr" lvl="5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6pPr>
            <a:lvl7pPr algn="ctr" lvl="6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7pPr>
            <a:lvl8pPr algn="ctr" lvl="7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8pPr>
            <a:lvl9pPr algn="ctr" lvl="8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Google Shape;30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Google Shape;31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Google Shape;32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indent="0" lvl="0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x">
  <p:cSld name="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" name="Shape 10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" name="Google Shape;105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6" name="Google Shape;106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7" name="Google Shape;107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8" name="Google Shape;108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9" name="Google Shape;109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itleAndTx">
  <p:cSld name="VERTICAL_TITLE_AND_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0" name="Shape 11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1" name="Google Shape;111;p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" name="Google Shape;112;p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3" name="Google Shape;113;p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4" name="Google Shape;114;p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5" name="Google Shape;115;p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obj">
  <p:cSld name="OBJEC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0" name="Shape 13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1" name="Google Shape;131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2" name="Google Shape;132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3" name="Google Shape;133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4" name="Google Shape;134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5" name="Google Shape;135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6" name="Shape 13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7" name="Google Shape;137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8" name="Google Shape;138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9" name="Google Shape;139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title">
  <p:cSld name="TITL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0" name="Shape 14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1" name="Google Shape;141;p45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2" name="Google Shape;142;p4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" name="Google Shape;143;p4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4" name="Google Shape;144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891822" y="5617774"/>
            <a:ext cx="7382935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5" name="Google Shape;145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6" name="Google Shape;146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47" name="Google Shape;147;p4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48" name="Google Shape;148;p4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9" name="Google Shape;149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0" name="Google Shape;150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ctr" lvl="0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  <a:uFillTx/>
              </a:defRPr>
            </a:lvl1pPr>
            <a:lvl2pPr algn="ctr" lvl="1"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  <a:uFillTx/>
              </a:defRPr>
            </a:lvl2pPr>
            <a:lvl3pPr algn="ctr" lvl="2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  <a:uFillTx/>
              </a:defRPr>
            </a:lvl3pPr>
            <a:lvl4pPr algn="ctr" lvl="3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  <a:uFillTx/>
              </a:defRPr>
            </a:lvl4pPr>
            <a:lvl5pPr algn="ctr" lvl="4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5pPr>
            <a:lvl6pPr algn="ctr" lvl="5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6pPr>
            <a:lvl7pPr algn="ctr" lvl="6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7pPr>
            <a:lvl8pPr algn="ctr" lvl="7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8pPr>
            <a:lvl9pPr algn="ctr" lvl="8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1" name="Google Shape;151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2" name="Google Shape;152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3" name="Google Shape;153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secHead">
  <p:cSld name="SECTION_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4" name="Shape 15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5" name="Google Shape;155;p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40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6" name="Google Shape;156;p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7" name="Google Shape;157;p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8" name="Google Shape;158;p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9" name="Google Shape;159;p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Obj">
  <p:cSld name="TWO_OBJECT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0" name="Shape 16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1" name="Google Shape;161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2" name="Google Shape;162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3" name="Google Shape;163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4" name="Google Shape;164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5" name="Google Shape;165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6" name="Google Shape;166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TxTwoObj">
  <p:cSld name="TWO_OBJECTS_WITH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7" name="Shape 16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8" name="Google Shape;168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9" name="Google Shape;169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0" name="Google Shape;170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1" name="Google Shape;171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3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2" name="Google Shape;172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3" name="Google Shape;173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4" name="Google Shape;174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5" name="Google Shape;175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Only">
  <p:cSld name="TITLE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6" name="Shape 17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7" name="Google Shape;177;p4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8" name="Google Shape;178;p4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9" name="Google Shape;179;p4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0" name="Google Shape;180;p4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objTx">
  <p:cSld name="OBJECT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1" name="Shape 18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2" name="Google Shape;182;p50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3" name="Google Shape;183;p5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4" name="Google Shape;184;p5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5" name="Google Shape;185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32177" y="6058038"/>
            <a:ext cx="772160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6" name="Google Shape;186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7" name="Google Shape;187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8" name="Google Shape;188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9" name="Google Shape;189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90" name="Google Shape;190;p5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91" name="Google Shape;191;p5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2" name="Google Shape;192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3" name="Google Shape;193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indent="-347345" lvl="0" marL="457200"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>
                <a:uFillTx/>
              </a:defRPr>
            </a:lvl1pPr>
            <a:lvl2pPr algn="l" indent="-336550" lvl="1" marL="9144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>
                <a:uFillTx/>
              </a:defRPr>
            </a:lvl3pPr>
            <a:lvl4pPr algn="l" indent="-314960" lvl="3" marL="1828800"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>
                <a:uFillTx/>
              </a:defRPr>
            </a:lvl4pPr>
            <a:lvl5pPr algn="l" indent="-304164" lvl="4" marL="2286000"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>
                <a:uFillTx/>
              </a:defRPr>
            </a:lvl5pPr>
            <a:lvl6pPr algn="l" indent="-336550" lvl="5" marL="27432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6pPr>
            <a:lvl7pPr algn="l" indent="-336550" lvl="6" marL="32004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7pPr>
            <a:lvl8pPr algn="l" indent="-336550" lvl="7" marL="36576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8pPr>
            <a:lvl9pPr algn="l" indent="-336550" lvl="8" marL="41148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4" name="Google Shape;194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uFillTx/>
              </a:defRPr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SzPts val="1020"/>
              <a:buNone/>
              <a:defRPr sz="1200">
                <a:uFillTx/>
              </a:defRPr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SzPts val="850"/>
              <a:buNone/>
              <a:defRPr sz="1000">
                <a:uFillTx/>
              </a:defRPr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5" name="Google Shape;195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6" name="Google Shape;196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7" name="Google Shape;197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obj">
  <p:cSld name="OBJEC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Shape 3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Google Shape;34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Google Shape;35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Google Shape;36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Google Shape;37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Google Shape;38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picTx">
  <p:cSld name="PICTURE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8" name="Shape 19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9" name="Google Shape;199;p5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0" name="Google Shape;200;p5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1" name="Google Shape;201;p5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2" name="Google Shape;202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32177" y="6058038"/>
            <a:ext cx="772160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3" name="Google Shape;203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4" name="Google Shape;204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5" name="Google Shape;205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6" name="Google Shape;206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207" name="Google Shape;207;p5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208" name="Google Shape;208;p5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9" name="Google Shape;209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0" name="Google Shape;210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  <a:effectLst>
            <a:outerShdw algn="tl" blurRad="88900" rotWithShape="0">
              <a:srgbClr val="000000">
                <a:alpha val="4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algn="l" lvl="1" marR="0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cap="none" i="0" strike="noStrike" sz="28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algn="l" lvl="2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algn="l" lvl="3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algn="l" lvl="4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algn="l" lvl="5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algn="l" lvl="6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algn="l" lvl="7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algn="l" lvl="8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1" name="Google Shape;211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uFillTx/>
              </a:defRPr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SzPts val="1020"/>
              <a:buNone/>
              <a:defRPr sz="1200">
                <a:uFillTx/>
              </a:defRPr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SzPts val="850"/>
              <a:buNone/>
              <a:defRPr sz="1000">
                <a:uFillTx/>
              </a:defRPr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2" name="Google Shape;212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3" name="Google Shape;213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4" name="Google Shape;214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x">
  <p:cSld name="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5" name="Shape 21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6" name="Google Shape;216;p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7" name="Google Shape;217;p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8" name="Google Shape;218;p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9" name="Google Shape;219;p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0" name="Google Shape;220;p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itleAndTx">
  <p:cSld name="VERTICAL_TITLE_AND_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1" name="Shape 22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2" name="Google Shape;222;p5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3" name="Google Shape;223;p5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4" name="Google Shape;224;p5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5" name="Google Shape;225;p5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6" name="Google Shape;226;p5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secHead">
  <p:cSld name="SECTION_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Shape 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Google Shape;40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40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Google Shape;41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Google Shape;42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Google Shape;43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" name="Google Shape;44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Obj">
  <p:cSld name="TWO_OBJECT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" name="Shape 4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Google Shape;46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" name="Google Shape;47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" name="Google Shape;48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" name="Google Shape;49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" name="Google Shape;50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Google Shape;51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TxTwoObj">
  <p:cSld name="TWO_OBJECTS_WITH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" name="Shape 5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" name="Google Shape;53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" name="Google Shape;54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" name="Google Shape;55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" name="Google Shape;56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3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" name="Google Shape;57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" name="Google Shape;58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" name="Google Shape;59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" name="Google Shape;60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Only">
  <p:cSld name="TITLE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" name="Shape 6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" name="Google Shape;62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" name="Google Shape;63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" name="Google Shape;64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" name="Google Shape;65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" name="Shape 6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" name="Google Shape;67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" name="Google Shape;68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" name="Google Shape;69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objTx">
  <p:cSld name="OBJECT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" name="Shape 7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" name="Google Shape;71;p4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" name="Google Shape;72;p4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" name="Google Shape;73;p4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" name="Google Shape;74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32177" y="6058038"/>
            <a:ext cx="772160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" name="Google Shape;75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" name="Google Shape;76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" name="Google Shape;77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" name="Google Shape;78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79" name="Google Shape;79;p4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80" name="Google Shape;80;p4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" name="Google Shape;81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" name="Google Shape;82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indent="-347345" lvl="0" marL="457200"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>
                <a:uFillTx/>
              </a:defRPr>
            </a:lvl1pPr>
            <a:lvl2pPr algn="l" indent="-336550" lvl="1" marL="9144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>
                <a:uFillTx/>
              </a:defRPr>
            </a:lvl3pPr>
            <a:lvl4pPr algn="l" indent="-314960" lvl="3" marL="1828800"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>
                <a:uFillTx/>
              </a:defRPr>
            </a:lvl4pPr>
            <a:lvl5pPr algn="l" indent="-304164" lvl="4" marL="2286000"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>
                <a:uFillTx/>
              </a:defRPr>
            </a:lvl5pPr>
            <a:lvl6pPr algn="l" indent="-336550" lvl="5" marL="27432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6pPr>
            <a:lvl7pPr algn="l" indent="-336550" lvl="6" marL="32004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7pPr>
            <a:lvl8pPr algn="l" indent="-336550" lvl="7" marL="36576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8pPr>
            <a:lvl9pPr algn="l" indent="-336550" lvl="8" marL="41148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" name="Google Shape;83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uFillTx/>
              </a:defRPr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SzPts val="1020"/>
              <a:buNone/>
              <a:defRPr sz="1200">
                <a:uFillTx/>
              </a:defRPr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SzPts val="850"/>
              <a:buNone/>
              <a:defRPr sz="1000">
                <a:uFillTx/>
              </a:defRPr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Google Shape;84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" name="Google Shape;85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" name="Google Shape;86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picTx">
  <p:cSld name="PICTURE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" name="Shape 8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" name="Google Shape;88;p4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" name="Google Shape;89;p4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" name="Google Shape;90;p4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" name="Google Shape;91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32177" y="6058038"/>
            <a:ext cx="772160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Google Shape;92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Google Shape;93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" name="Google Shape;94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" name="Google Shape;95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96" name="Google Shape;96;p4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97" name="Google Shape;97;p4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Google Shape;98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Google Shape;99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  <a:effectLst>
            <a:outerShdw algn="tl" blurRad="88900" rotWithShape="0">
              <a:srgbClr val="000000">
                <a:alpha val="4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algn="l" lvl="1" marR="0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cap="none" i="0" strike="noStrike" sz="28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algn="l" lvl="2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algn="l" lvl="3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algn="l" lvl="4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algn="l" lvl="5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algn="l" lvl="6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algn="l" lvl="7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algn="l" lvl="8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0" name="Google Shape;100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uFillTx/>
              </a:defRPr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SzPts val="1020"/>
              <a:buNone/>
              <a:defRPr sz="1200">
                <a:uFillTx/>
              </a:defRPr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SzPts val="850"/>
              <a:buNone/>
              <a:defRPr sz="1000">
                <a:uFillTx/>
              </a:defRPr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1" name="Google Shape;101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" name="Google Shape;102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Google Shape;103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media/image3.png" Type="http://schemas.openxmlformats.org/officeDocument/2006/relationships/image"></Relationship><Relationship Id="rId2" Target="../media/image2.png" Type="http://schemas.openxmlformats.org/officeDocument/2006/relationships/image"></Relationship><Relationship Id="rId3" Target="../media/image1.png" Type="http://schemas.openxmlformats.org/officeDocument/2006/relationships/image"></Relationship><Relationship Id="rId4" Target="../slideLayouts/slideLayout1.xml" Type="http://schemas.openxmlformats.org/officeDocument/2006/relationships/slideLayout"></Relationship><Relationship Id="rId5" Target="../slideLayouts/slideLayout2.xml" Type="http://schemas.openxmlformats.org/officeDocument/2006/relationships/slideLayout"></Relationship><Relationship Id="rId6" Target="../slideLayouts/slideLayout3.xml" Type="http://schemas.openxmlformats.org/officeDocument/2006/relationships/slideLayout"></Relationship><Relationship Id="rId7" Target="../slideLayouts/slideLayout4.xml" Type="http://schemas.openxmlformats.org/officeDocument/2006/relationships/slideLayout"></Relationship><Relationship Id="rId8" Target="../slideLayouts/slideLayout5.xml" Type="http://schemas.openxmlformats.org/officeDocument/2006/relationships/slideLayout"></Relationship><Relationship Id="rId9" Target="../slideLayouts/slideLayout6.xml" Type="http://schemas.openxmlformats.org/officeDocument/2006/relationships/slideLayout"></Relationship><Relationship Id="rId10" Target="../slideLayouts/slideLayout7.xml" Type="http://schemas.openxmlformats.org/officeDocument/2006/relationships/slideLayout"></Relationship><Relationship Id="rId11" Target="../slideLayouts/slideLayout8.xml" Type="http://schemas.openxmlformats.org/officeDocument/2006/relationships/slideLayout"></Relationship><Relationship Id="rId12" Target="../slideLayouts/slideLayout9.xml" Type="http://schemas.openxmlformats.org/officeDocument/2006/relationships/slideLayout"></Relationship><Relationship Id="rId13" Target="../slideLayouts/slideLayout10.xml" Type="http://schemas.openxmlformats.org/officeDocument/2006/relationships/slideLayout"></Relationship><Relationship Id="rId14" Target="../slideLayouts/slideLayout11.xml" Type="http://schemas.openxmlformats.org/officeDocument/2006/relationships/slideLayout"></Relationship><Relationship Id="rId15" Target="../theme/theme1.xml" Type="http://schemas.openxmlformats.org/officeDocument/2006/relationships/theme"></Relationship></Relationships>
</file>

<file path=ppt/slideMasters/_rels/slideMaster2.xml.rels><?xml version="1.0" standalone="yes" ?><Relationships xmlns="http://schemas.openxmlformats.org/package/2006/relationships"><Relationship Id="rId1" Target="../media/image3.png" Type="http://schemas.openxmlformats.org/officeDocument/2006/relationships/image"></Relationship><Relationship Id="rId2" Target="../media/image2.png" Type="http://schemas.openxmlformats.org/officeDocument/2006/relationships/image"></Relationship><Relationship Id="rId3" Target="../media/image1.png" Type="http://schemas.openxmlformats.org/officeDocument/2006/relationships/image"></Relationship><Relationship Id="rId4" Target="../slideLayouts/slideLayout12.xml" Type="http://schemas.openxmlformats.org/officeDocument/2006/relationships/slideLayout"></Relationship><Relationship Id="rId5" Target="../slideLayouts/slideLayout13.xml" Type="http://schemas.openxmlformats.org/officeDocument/2006/relationships/slideLayout"></Relationship><Relationship Id="rId6" Target="../slideLayouts/slideLayout14.xml" Type="http://schemas.openxmlformats.org/officeDocument/2006/relationships/slideLayout"></Relationship><Relationship Id="rId7" Target="../slideLayouts/slideLayout15.xml" Type="http://schemas.openxmlformats.org/officeDocument/2006/relationships/slideLayout"></Relationship><Relationship Id="rId8" Target="../slideLayouts/slideLayout16.xml" Type="http://schemas.openxmlformats.org/officeDocument/2006/relationships/slideLayout"></Relationship><Relationship Id="rId9" Target="../slideLayouts/slideLayout17.xml" Type="http://schemas.openxmlformats.org/officeDocument/2006/relationships/slideLayout"></Relationship><Relationship Id="rId10" Target="../slideLayouts/slideLayout18.xml" Type="http://schemas.openxmlformats.org/officeDocument/2006/relationships/slideLayout"></Relationship><Relationship Id="rId11" Target="../slideLayouts/slideLayout19.xml" Type="http://schemas.openxmlformats.org/officeDocument/2006/relationships/slideLayout"></Relationship><Relationship Id="rId12" Target="../slideLayouts/slideLayout20.xml" Type="http://schemas.openxmlformats.org/officeDocument/2006/relationships/slideLayout"></Relationship><Relationship Id="rId13" Target="../slideLayouts/slideLayout21.xml" Type="http://schemas.openxmlformats.org/officeDocument/2006/relationships/slideLayout"></Relationship><Relationship Id="rId14" Target="../slideLayouts/slideLayout22.xml" Type="http://schemas.openxmlformats.org/officeDocument/2006/relationships/slideLayout"></Relationship><Relationship Id="rId15" Target="../theme/theme2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"/>
          <a:stretch>
            <a:fillRect/>
          </a:stretch>
        </a:blip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hape 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Google Shape;6;p30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Google Shape;7;p3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Google Shape;8;p3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Google Shape;9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28649" y="6069330"/>
            <a:ext cx="792099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oogle Shape;10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Google Shape;11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2" name="Google Shape;12;p3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3" name="Google Shape;13;p3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Google Shape;14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Google Shape;15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58140" lvl="0" marL="457200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algn="l" indent="-347344" lvl="1" marL="914400" marR="0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cap="none" i="0" strike="noStrike" sz="22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algn="l" indent="-336550" lvl="2" marL="1371600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algn="l" indent="-325755" lvl="3" marL="1828800" marR="0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cap="none" i="0" strike="noStrike" sz="18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algn="l" indent="-314960" lvl="4" marL="22860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algn="l" indent="-314960" lvl="5" marL="27432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algn="l" indent="-314960" lvl="6" marL="32004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algn="l" indent="-314959" lvl="7" marL="36576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algn="l" indent="-314959" lvl="8" marL="41148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Google Shape;16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Google Shape;17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Google Shape;18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sldLayoutIdLst>
    <p:sldLayoutId r:id="rId4" id="2147483661"/>
    <p:sldLayoutId r:id="rId5" id="2147483662"/>
    <p:sldLayoutId r:id="rId6" id="2147483663"/>
    <p:sldLayoutId r:id="rId7" id="2147483664"/>
    <p:sldLayoutId r:id="rId8" id="2147483665"/>
    <p:sldLayoutId r:id="rId9" id="2147483666"/>
    <p:sldLayoutId r:id="rId10" id="2147483667"/>
    <p:sldLayoutId r:id="rId11" id="2147483668"/>
    <p:sldLayoutId r:id="rId12" id="2147483669"/>
    <p:sldLayoutId r:id="rId13" id="2147483670"/>
    <p:sldLayoutId r:id="rId14" id="2147483671"/>
  </p:sldLayoutIdLst>
  <p:hf dt="0" ftr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"/>
          <a:stretch>
            <a:fillRect/>
          </a:stretch>
        </a:blip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6" name="Shape 11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7" name="Google Shape;117;p3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8" name="Google Shape;118;p3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9" name="Google Shape;119;p3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0" name="Google Shape;120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28649" y="6069330"/>
            <a:ext cx="792099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1" name="Google Shape;121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" name="Google Shape;122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23" name="Google Shape;123;p3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24" name="Google Shape;124;p3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5" name="Google Shape;125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6" name="Google Shape;126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58140" lvl="0" marL="457200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algn="l" indent="-347344" lvl="1" marL="914400" marR="0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cap="none" i="0" strike="noStrike" sz="22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algn="l" indent="-336550" lvl="2" marL="1371600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algn="l" indent="-325755" lvl="3" marL="1828800" marR="0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cap="none" i="0" strike="noStrike" sz="18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algn="l" indent="-314960" lvl="4" marL="22860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algn="l" indent="-314960" lvl="5" marL="27432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algn="l" indent="-314960" lvl="6" marL="32004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algn="l" indent="-314959" lvl="7" marL="36576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algn="l" indent="-314959" lvl="8" marL="41148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7" name="Google Shape;127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8" name="Google Shape;128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9" name="Google Shape;129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sldLayoutIdLst>
    <p:sldLayoutId r:id="rId4" id="2147483673"/>
    <p:sldLayoutId r:id="rId5" id="2147483674"/>
    <p:sldLayoutId r:id="rId6" id="2147483675"/>
    <p:sldLayoutId r:id="rId7" id="2147483676"/>
    <p:sldLayoutId r:id="rId8" id="2147483677"/>
    <p:sldLayoutId r:id="rId9" id="2147483678"/>
    <p:sldLayoutId r:id="rId10" id="2147483679"/>
    <p:sldLayoutId r:id="rId11" id="2147483680"/>
    <p:sldLayoutId r:id="rId12" id="2147483681"/>
    <p:sldLayoutId r:id="rId13" id="2147483682"/>
    <p:sldLayoutId r:id="rId14" id="2147483683"/>
  </p:sldLayoutIdLst>
  <p:hf dt="0" ftr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_rels/slide10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10.xml" Type="http://schemas.openxmlformats.org/officeDocument/2006/relationships/notesSlide"></Relationship></Relationships>
</file>

<file path=ppt/slides/_rels/slide11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1.xml" Type="http://schemas.openxmlformats.org/officeDocument/2006/relationships/notesSlide"></Relationship></Relationships>
</file>

<file path=ppt/slides/_rels/slide12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2.xml" Type="http://schemas.openxmlformats.org/officeDocument/2006/relationships/notesSlide"></Relationship></Relationships>
</file>

<file path=ppt/slides/_rels/slide13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3.xml" Type="http://schemas.openxmlformats.org/officeDocument/2006/relationships/notesSlide"></Relationship></Relationships>
</file>

<file path=ppt/slides/_rels/slide14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4.xml" Type="http://schemas.openxmlformats.org/officeDocument/2006/relationships/notesSlide"></Relationship></Relationships>
</file>

<file path=ppt/slides/_rels/slide15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5.xml" Type="http://schemas.openxmlformats.org/officeDocument/2006/relationships/notesSlide"></Relationship></Relationships>
</file>

<file path=ppt/slides/_rels/slide16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6.xml" Type="http://schemas.openxmlformats.org/officeDocument/2006/relationships/notesSlide"></Relationship></Relationships>
</file>

<file path=ppt/slides/_rels/slide17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17.xml" Type="http://schemas.openxmlformats.org/officeDocument/2006/relationships/notesSlide"></Relationship></Relationships>
</file>

<file path=ppt/slides/_rels/slide18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18.xml" Type="http://schemas.openxmlformats.org/officeDocument/2006/relationships/notesSlide"></Relationship></Relationships>
</file>

<file path=ppt/slides/_rels/slide19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19.xml" Type="http://schemas.openxmlformats.org/officeDocument/2006/relationships/notesSlide"></Relationship></Relationships>
</file>

<file path=ppt/slides/_rels/slide2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http://redols.caib.es/c07008107/" TargetMode="External" Type="http://schemas.openxmlformats.org/officeDocument/2006/relationships/hyperlink"></Relationship></Relationships>
</file>

<file path=ppt/slides/_rels/slide20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20.xml" Type="http://schemas.openxmlformats.org/officeDocument/2006/relationships/notesSlide"></Relationship></Relationships>
</file>

<file path=ppt/slides/_rels/slide21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21.xml" Type="http://schemas.openxmlformats.org/officeDocument/2006/relationships/notesSlide"></Relationship><Relationship Id="rId3" Target="../media/image8.pn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22.xml" Type="http://schemas.openxmlformats.org/officeDocument/2006/relationships/notesSlide"></Relationship><Relationship Id="rId3" Target="../media/image7.pn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23.xml" Type="http://schemas.openxmlformats.org/officeDocument/2006/relationships/notesSlide"></Relationship><Relationship Id="rId3" Target="../media/image4.png" Type="http://schemas.openxmlformats.org/officeDocument/2006/relationships/image"></Relationship><Relationship Id="rId4" Target="../media/image5.pn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24.xml" Type="http://schemas.openxmlformats.org/officeDocument/2006/relationships/notesSlide"></Relationship><Relationship Id="rId3" Target="../media/image6.pn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25.xml" Type="http://schemas.openxmlformats.org/officeDocument/2006/relationships/notesSlide"></Relationship></Relationships>
</file>

<file path=ppt/slides/_rels/slide2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26.xml" Type="http://schemas.openxmlformats.org/officeDocument/2006/relationships/notesSlide"></Relationship></Relationships>
</file>

<file path=ppt/slides/_rels/slide3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3.xml" Type="http://schemas.openxmlformats.org/officeDocument/2006/relationships/notesSlide"></Relationship></Relationships>
</file>

<file path=ppt/slides/_rels/slide4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4.xml" Type="http://schemas.openxmlformats.org/officeDocument/2006/relationships/notesSlide"></Relationship></Relationships>
</file>

<file path=ppt/slides/_rels/slide5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5.xml" Type="http://schemas.openxmlformats.org/officeDocument/2006/relationships/notesSlide"></Relationship></Relationships>
</file>

<file path=ppt/slides/_rels/slide6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6.xml" Type="http://schemas.openxmlformats.org/officeDocument/2006/relationships/notesSlide"></Relationship></Relationships>
</file>

<file path=ppt/slides/_rels/slide7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7.xml" Type="http://schemas.openxmlformats.org/officeDocument/2006/relationships/notesSlide"></Relationship></Relationships>
</file>

<file path=ppt/slides/_rels/slide8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8.xml" Type="http://schemas.openxmlformats.org/officeDocument/2006/relationships/notesSlide"></Relationship></Relationships>
</file>

<file path=ppt/slides/_rels/slide9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9.xml" Type="http://schemas.openxmlformats.org/officeDocument/2006/relationships/notesSlid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0" name="Shape 23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1" name="Google Shape;231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44788" y="1849438"/>
            <a:ext cx="5624512" cy="17843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s-ES" strike="noStrike" sz="44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Reunió pares</a:t>
            </a:r>
            <a:endParaRPr>
              <a:uFillTx/>
            </a:endParaRPr>
          </a:p>
          <a:p>
            <a:pPr algn="l" indent="0" lvl="0" marL="0" marR="0" rtl="0">
              <a:spcBef>
                <a:spcPts val="2200"/>
              </a:spcBef>
              <a:spcAft>
                <a:spcPts val="0"/>
              </a:spcAft>
              <a:buNone/>
            </a:pPr>
            <a:r>
              <a:rPr b="0" cap="none" i="0" lang="es-ES" strike="noStrike" sz="44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9 d’octubre de 2019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2" name="Google Shape;232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52254" y="4837113"/>
            <a:ext cx="4264683" cy="109854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s-ES" strike="noStrike" sz="66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2</a:t>
            </a:r>
            <a:r>
              <a:rPr b="0" cap="none" i="0" lang="es-ES" strike="noStrike" sz="66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n</a:t>
            </a:r>
            <a:r>
              <a:rPr b="0" cap="none" i="0" lang="es-ES" strike="noStrike" sz="66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 d’ESO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0" name="Shape 29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1" name="Google Shape;291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7" y="576263"/>
            <a:ext cx="7728858" cy="88242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959">
                <a:uFillTx/>
                <a:latin typeface="Garamond"/>
                <a:ea typeface="Garamond"/>
                <a:cs typeface="Garamond"/>
                <a:sym typeface="Garamond"/>
              </a:rPr>
              <a:t>ACTIVITATS EXTRAESCOLARS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2" name="Google Shape;292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719263"/>
            <a:ext cx="7326086" cy="435496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SzPts val="3060"/>
              <a:buFont typeface="Courgette"/>
              <a:buNone/>
            </a:pPr>
            <a:r>
              <a:rPr lang="es-ES" sz="3600">
                <a:uFillTx/>
                <a:latin typeface="Candara"/>
                <a:ea typeface="Candara"/>
                <a:cs typeface="Candara"/>
                <a:sym typeface="Candara"/>
              </a:rPr>
              <a:t>JORNADES DINS EL CENTRE</a:t>
            </a:r>
            <a:endParaRPr>
              <a:uFillTx/>
            </a:endParaRPr>
          </a:p>
          <a:p>
            <a:pPr algn="l" indent="-194310" lvl="0" marL="0" rtl="0"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uFillTx/>
                <a:latin typeface="Candara"/>
                <a:ea typeface="Candara"/>
                <a:cs typeface="Candara"/>
                <a:sym typeface="Candara"/>
              </a:rPr>
              <a:t> 20 de desembre: Gimcana de Nadal</a:t>
            </a:r>
            <a:endParaRPr>
              <a:uFillTx/>
            </a:endParaRPr>
          </a:p>
          <a:p>
            <a:pPr algn="l" indent="0" lvl="0" marL="0" rtl="0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>
                <a:uFillTx/>
              </a:rPr>
              <a:t/>
            </a:r>
            <a:endParaRPr sz="36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194310" lvl="0" marL="0" rtl="0"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uFillTx/>
                <a:latin typeface="Candara"/>
                <a:ea typeface="Candara"/>
                <a:cs typeface="Candara"/>
                <a:sym typeface="Candara"/>
              </a:rPr>
              <a:t> 07 d’abril: jornades culturals</a:t>
            </a:r>
            <a:endParaRPr sz="36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0" lvl="0" marL="0" rtl="0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>
                <a:uFillTx/>
              </a:rPr>
              <a:t/>
            </a:r>
            <a:endParaRPr sz="36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194310" lvl="0" marL="0" rtl="0"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uFillTx/>
                <a:latin typeface="Candara"/>
                <a:ea typeface="Candara"/>
                <a:cs typeface="Candara"/>
                <a:sym typeface="Candara"/>
              </a:rPr>
              <a:t> 08 d’abril: Concurs d’arrossos</a:t>
            </a:r>
            <a:endParaRPr sz="3600"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6" name="Shape 29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7" name="Google Shape;297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827314"/>
            <a:ext cx="7696200" cy="76199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404040"/>
                </a:solidFill>
                <a:uFillTx/>
                <a:latin typeface="Garamond"/>
                <a:ea typeface="Garamond"/>
                <a:cs typeface="Garamond"/>
                <a:sym typeface="Garamond"/>
              </a:rPr>
              <a:t>ABSÈNCIES I RETARDS</a:t>
            </a:r>
            <a:br>
              <a:rPr b="1" lang="es-ES">
                <a:solidFill>
                  <a:srgbClr val="404040"/>
                </a:solidFill>
                <a:uFillTx/>
                <a:latin typeface="Garamond"/>
                <a:ea typeface="Garamond"/>
                <a:cs typeface="Garamond"/>
                <a:sym typeface="Garamond"/>
              </a:rPr>
            </a:b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8" name="Google Shape;298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338943"/>
            <a:ext cx="7334248" cy="481148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Pensau a justificar faltes el més aviat possible: bé a través de l’imprès corresponent, bé mitjançant el vostre </a:t>
            </a:r>
            <a:r>
              <a:rPr b="1" lang="es-ES" u="sng">
                <a:solidFill>
                  <a:srgbClr val="FF000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USUARI DEL GESTIB</a:t>
            </a:r>
            <a:r>
              <a:rPr lang="es-ES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.</a:t>
            </a:r>
            <a:endParaRPr>
              <a:uFillTx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Podreu consultar el total d’absències i retards a través del XESTIB o al final de cada avaluació amb el corresponent butlletí de notes. </a:t>
            </a:r>
            <a:endParaRPr>
              <a:uFillTx/>
            </a:endParaRPr>
          </a:p>
          <a:p>
            <a:pPr algn="just" indent="-228600" lvl="3" marL="1279525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FAJ: faltes d'assistència justificades</a:t>
            </a:r>
            <a:endParaRPr sz="2400">
              <a:solidFill>
                <a:srgbClr val="404040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28600" lvl="3" marL="1279525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FANJ: faltes d'assistència no justificades</a:t>
            </a:r>
            <a:endParaRPr sz="2400">
              <a:solidFill>
                <a:srgbClr val="404040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28600" lvl="3" marL="1279525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PNJ: puntualitat no justificada</a:t>
            </a:r>
            <a:endParaRPr sz="2400">
              <a:solidFill>
                <a:srgbClr val="404040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Recordau que l’acumulació de 5 RETARDS comportarà una permanència al centre el DILLUNS, de 14:05h a 15:00h (previ avís per part del tutor/a).</a:t>
            </a:r>
            <a:endParaRPr>
              <a:uFillTx/>
            </a:endParaRPr>
          </a:p>
          <a:p>
            <a:pPr algn="l" indent="-143510" lvl="0" marL="27305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9" name="Google Shape;299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709805" y="4223657"/>
            <a:ext cx="538843" cy="28302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3" name="Shape 30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4" name="Google Shape;304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5325" y="588963"/>
            <a:ext cx="7741104" cy="69555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</a:rPr>
              <a:t>ABSENTISME ESCOLAR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5" name="Google Shape;305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6725" y="1943925"/>
            <a:ext cx="7307400" cy="4380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La no justificació d’absències pot donar lloc a l’obertura d’un PROTOCOL D’ABSENTISME.</a:t>
            </a:r>
            <a:endParaRPr sz="22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0" lvl="0" marL="27305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2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73050" lvl="0" marL="273050" rtl="0"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En cas de desplaçament temporal (viatge), la família haurà de comunicar-ho al centre abans de la partida i també en produir-se la reincorporació, amb la sol·licitud corresponent. </a:t>
            </a:r>
            <a:endParaRPr>
              <a:uFillTx/>
            </a:endParaRPr>
          </a:p>
          <a:p>
            <a:pPr algn="just" indent="0" lvl="0" marL="0" rtl="0"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b="1" lang="es-ES" sz="2200">
                <a:uFillTx/>
                <a:latin typeface="Candara"/>
                <a:ea typeface="Candara"/>
                <a:cs typeface="Candara"/>
                <a:sym typeface="Candara"/>
              </a:rPr>
              <a:t>IMPORTANT</a:t>
            </a: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: aquestes faltes no podran ser justificades.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9" name="Shape 30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0" name="Google Shape;310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1" name="Google Shape;311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2114" y="1534886"/>
            <a:ext cx="7108371" cy="450668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uFillTx/>
                <a:latin typeface="Candara"/>
                <a:ea typeface="Candara"/>
                <a:cs typeface="Candara"/>
                <a:sym typeface="Candara"/>
              </a:rPr>
              <a:t>Sortida prevista</a:t>
            </a: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: </a:t>
            </a:r>
            <a:endParaRPr>
              <a:uFillTx/>
            </a:endParaRPr>
          </a:p>
          <a:p>
            <a:pPr algn="just" indent="-457200" lvl="0" marL="457200" rtl="0"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El pare, la mare o el tutor legal venen a recollir l’alumne i signen el registre de sortida amb el DNI.</a:t>
            </a:r>
            <a:endParaRPr>
              <a:uFillTx/>
            </a:endParaRPr>
          </a:p>
          <a:p>
            <a:pPr algn="just" indent="-457200" lvl="0" marL="457200" rtl="0"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L’alumne du signada una autorització i el professor de guàrdia el deixarà sortir, prèvia comprovació telefònica (es demanarà la identificació i el DNI)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5" name="Shape 31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6" name="Google Shape;316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7" name="Google Shape;317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7314" y="1415144"/>
            <a:ext cx="7413171" cy="463731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uFillTx/>
                <a:latin typeface="Candara"/>
                <a:ea typeface="Candara"/>
                <a:cs typeface="Candara"/>
                <a:sym typeface="Candara"/>
              </a:rPr>
              <a:t>Sortida imprevista</a:t>
            </a: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: </a:t>
            </a:r>
            <a:endParaRPr>
              <a:uFillTx/>
            </a:endParaRPr>
          </a:p>
          <a:p>
            <a:pPr algn="just" indent="0" lvl="0" marL="0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En cas d’indisposició, el professor de guàrdia es posarà en contacte telefònic amb la família.</a:t>
            </a:r>
            <a:endParaRPr>
              <a:uFillTx/>
            </a:endParaRPr>
          </a:p>
          <a:p>
            <a:pPr algn="just" indent="0" lvl="0" marL="0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- Un familiar ha de venir a cercar l’alumne.</a:t>
            </a:r>
            <a:endParaRPr>
              <a:uFillTx/>
            </a:endParaRPr>
          </a:p>
          <a:p>
            <a:pPr algn="just" indent="0" lvl="0" marL="0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- Si no és possible, el professor de guàrdia demanarà autorització telefònica a la família.</a:t>
            </a:r>
            <a:endParaRPr>
              <a:uFillTx/>
            </a:endParaRPr>
          </a:p>
          <a:p>
            <a:pPr algn="just" indent="0" lvl="0" marL="0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>
                <a:uFillTx/>
              </a:rPr>
              <a:t/>
            </a:r>
            <a:endParaRPr sz="32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1" name="Shape 32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2" name="Google Shape;322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490992"/>
            <a:ext cx="7707086" cy="79352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3" name="Google Shape;323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1164772"/>
            <a:ext cx="7789586" cy="513805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Accident escolar: </a:t>
            </a:r>
            <a:endParaRPr>
              <a:uFillTx/>
            </a:endParaRPr>
          </a:p>
          <a:p>
            <a:pPr algn="just" indent="0" lvl="0" marL="0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- Lleu: el professor de guàrdia es posarà en contacte telefònic amb la família perquè venguin a recollir l’alumne o bé perquè el puguem acompanyar al centre de salut (IMPORTANT: l’autorització ha d’estar signada).</a:t>
            </a:r>
            <a:endParaRPr>
              <a:uFillTx/>
            </a:endParaRPr>
          </a:p>
          <a:p>
            <a:pPr algn="just" indent="0" lvl="0" marL="0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- Greu: es crida a l’112 i es contacta amb la família.</a:t>
            </a:r>
            <a:endParaRPr>
              <a:uFillTx/>
            </a:endParaRPr>
          </a:p>
          <a:p>
            <a:pPr algn="just" indent="0" lvl="0" marL="0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- Els alumnes de 2n d’ESO estan coberts per l’assegurança familiar: seguretat social i/o altres.</a:t>
            </a:r>
            <a:endParaRPr>
              <a:uFillTx/>
            </a:endParaRPr>
          </a:p>
          <a:p>
            <a:pPr algn="just" indent="0" lvl="0" marL="0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>
                <a:uFillTx/>
              </a:rPr>
              <a:t/>
            </a:r>
            <a:endParaRPr sz="2800"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7" name="Shape 32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8" name="Google Shape;328;g64b2693cc3_1_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500" cy="1201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uFillTx/>
              </a:rPr>
              <a:t>CONVIVÈNCIA: MEDIACIÓ</a:t>
            </a:r>
            <a:endParaRPr b="1" sz="40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9" name="Google Shape;329;g64b2693cc3_1_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0600" y="2119325"/>
            <a:ext cx="7689000" cy="360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>
                <a:uFillTx/>
              </a:rPr>
              <a:t>La comunitat educativa té com a prioritat fer del centre educatiu un entorn on es fomenti el diàleg, el respecte i l’acceptació de l’altre.</a:t>
            </a:r>
            <a:endParaRPr>
              <a:uFillTx/>
            </a:endParaRPr>
          </a:p>
          <a:p>
            <a:pPr algn="l"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  <a:p>
            <a:pPr algn="l"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>
                <a:uFillTx/>
              </a:rPr>
              <a:t>Des de fa més de 10 anys gaudim del servei de mediació escolar integrat per alumnat voluntari (a partir de segon d’ESO) i professorat del centre. L’objectiu d’aquest servei és el següent: SOLUCIONAR ELS CONFLICTES (no agressió física) A TRAVÉS DEL DIÀLEG I L’ESCOLTA ACTIVA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3" name="Shape 33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4" name="Google Shape;334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3750" y="522525"/>
            <a:ext cx="8309100" cy="751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uFillTx/>
                <a:latin typeface="Garamond"/>
                <a:ea typeface="Garamond"/>
                <a:cs typeface="Garamond"/>
                <a:sym typeface="Garamond"/>
              </a:rPr>
              <a:t>CONVIVÈNCIA:conductes disruptives</a:t>
            </a:r>
            <a:endParaRPr sz="36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5" name="Google Shape;335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3770" y="1189944"/>
            <a:ext cx="7641773" cy="497136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32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>
              <a:uFillTx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Primer carnet: 6 punts.</a:t>
            </a:r>
            <a:endParaRPr>
              <a:uFillTx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Cada amonestació (lleu o greu) resta un punt.</a:t>
            </a:r>
            <a:endParaRPr>
              <a:uFillTx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Es poden recuperar cada 15 dies si no reincideix.</a:t>
            </a:r>
            <a:endParaRPr>
              <a:uFillTx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Es notifica cada amonestació per SMS.</a:t>
            </a:r>
            <a:endParaRPr>
              <a:uFillTx/>
            </a:endParaRPr>
          </a:p>
          <a:p>
            <a:pPr algn="just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Amb la pèrdua dels 3 primers punts, el tutor o tutora es posarà en contacte amb la família.</a:t>
            </a:r>
            <a:endParaRPr>
              <a:uFillTx/>
            </a:endParaRPr>
          </a:p>
          <a:p>
            <a:pPr algn="l" indent="0" lvl="0" marL="0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9" name="Shape 3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0" name="Google Shape;340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1501" y="460500"/>
            <a:ext cx="8601000" cy="751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uFillTx/>
                <a:latin typeface="Garamond"/>
                <a:ea typeface="Garamond"/>
                <a:cs typeface="Garamond"/>
                <a:sym typeface="Garamond"/>
              </a:rPr>
              <a:t>CONVIVÈNCIA: conductes disruptives</a:t>
            </a:r>
            <a:endParaRPr sz="36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1" name="Google Shape;341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3775" y="1509875"/>
            <a:ext cx="7641900" cy="4825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>
              <a:uFillTx/>
            </a:endParaRPr>
          </a:p>
          <a:p>
            <a:pPr algn="just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3200" u="sng">
                <a:uFillTx/>
                <a:latin typeface="Candara"/>
                <a:ea typeface="Candara"/>
                <a:cs typeface="Candara"/>
                <a:sym typeface="Candara"/>
              </a:rPr>
              <a:t>primer carnet</a:t>
            </a: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, s’aplicarà una resolució per conformitat dins els 5 dies següents: entrevista del cap d’estudis amb la família, presa d’acords i privació d’assistir al centre durant 3 dies.</a:t>
            </a:r>
            <a:endParaRPr>
              <a:uFillTx/>
            </a:endParaRPr>
          </a:p>
          <a:p>
            <a:pPr algn="just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L’alumne s’incorporarà amb una graella de seguiment conductual.</a:t>
            </a:r>
            <a:endParaRPr sz="32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3200" u="sng">
                <a:uFillTx/>
                <a:latin typeface="Candara"/>
                <a:ea typeface="Candara"/>
                <a:cs typeface="Candara"/>
                <a:sym typeface="Candara"/>
              </a:rPr>
              <a:t>segon carnet</a:t>
            </a: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, s’obrirà un expedient disciplinari.</a:t>
            </a:r>
            <a:endParaRPr>
              <a:uFillTx/>
            </a:endParaRPr>
          </a:p>
          <a:p>
            <a:pPr algn="l" indent="-143510" lvl="0" marL="273050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5" name="Shape 34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6" name="Google Shape;346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3770" y="1189945"/>
            <a:ext cx="7641773" cy="508022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>
                <a:uFillTx/>
              </a:rPr>
              <a:t/>
            </a:r>
            <a:endParaRPr b="1" sz="2800" u="sng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ctr" indent="-273050" lvl="0" marL="27305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b="1" lang="es-ES" sz="4800">
                <a:solidFill>
                  <a:srgbClr val="00000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ÚS DEL MÒBIL</a:t>
            </a: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 </a:t>
            </a:r>
            <a:endParaRPr sz="28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ctr" indent="-273050" lvl="0" marL="27305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>
                <a:uFillTx/>
              </a:rPr>
              <a:t/>
            </a:r>
            <a:endParaRPr sz="28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ctr" indent="-273050" lvl="0" marL="27305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>
                <a:uFillTx/>
              </a:rPr>
              <a:t/>
            </a:r>
            <a:endParaRPr sz="28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Es prohibeix l’ús de telèfons mòbils dins TOT el recinte, sense autorització del professorat. El centre no es farà responsable de possibles robatoris.</a:t>
            </a:r>
            <a:endParaRPr>
              <a:uFillTx/>
            </a:endParaRPr>
          </a:p>
          <a:p>
            <a:pPr algn="l" indent="0" lvl="0" marL="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800"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6" name="Shape 23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7" name="Google Shape;237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0" y="609600"/>
            <a:ext cx="7685316" cy="80803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Equip directiu i orientació</a:t>
            </a:r>
            <a:endParaRPr b="1"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8" name="Google Shape;238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3514" y="1504723"/>
            <a:ext cx="7489372" cy="43626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Director............................................ Roberto Ayuso</a:t>
            </a:r>
            <a:endParaRPr>
              <a:uFillTx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Cap d´Estudis ...................................Maurici Rodríguez</a:t>
            </a:r>
            <a:endParaRPr>
              <a:uFillTx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Caps d´Estudis Adjunts…………....Isabel Reynés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None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                                                           Jordi Poquet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Secretària..........................................Catalina Gil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Orientadora…………………..……. Marta Jiménez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Tècnic Interv. sociocomunitària (TISOC)  …. Marian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0" lvl="0" marL="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b="1" lang="es-ES" u="sng">
                <a:uFillTx/>
                <a:latin typeface="Candara"/>
                <a:ea typeface="Candara"/>
                <a:cs typeface="Candara"/>
                <a:sym typeface="Candara"/>
              </a:rPr>
              <a:t>DADES DEL CENTRE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:	</a:t>
            </a:r>
            <a:endParaRPr>
              <a:uFillTx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uFillTx/>
                <a:latin typeface="Candara"/>
                <a:ea typeface="Candara"/>
                <a:cs typeface="Candara"/>
                <a:sym typeface="Candara"/>
              </a:rPr>
              <a:t>Pàgina web:   </a:t>
            </a:r>
            <a:r>
              <a:rPr lang="es-ES" u="sng">
                <a:solidFill>
                  <a:schemeClr val="hlink"/>
                </a:solidFill>
                <a:uFillTx/>
                <a:hlinkClick r:id="rId3"/>
              </a:rPr>
              <a:t>http://redols.caib.es/c07008107/</a:t>
            </a:r>
            <a:endParaRPr>
              <a:uFillTx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uFillTx/>
                <a:latin typeface="Candara"/>
                <a:ea typeface="Candara"/>
                <a:cs typeface="Candara"/>
                <a:sym typeface="Candara"/>
              </a:rPr>
              <a:t>Correu:            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iescanpeublanc@educaib.eu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0" name="Shape 35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1" name="Google Shape;351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9343" y="556305"/>
            <a:ext cx="7696200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ADMINISTRACIÓ DE MEDICAMENTS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2" name="Google Shape;352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971" y="1758042"/>
            <a:ext cx="7467601" cy="447947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 u="sng">
                <a:uFillTx/>
                <a:latin typeface="Candara"/>
                <a:ea typeface="Candara"/>
                <a:cs typeface="Candara"/>
                <a:sym typeface="Candara"/>
              </a:rPr>
              <a:t>No podem administrar cap tipus de medicaments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 als alumnes (*excepte l’alumnat d’ALERTA ESCOLAR).</a:t>
            </a:r>
            <a:endParaRPr>
              <a:uFillTx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Si un alumne té una malaltia crònica o al·lèrgia és important fer-ho saber al tutor/a per indicar la gravetat de la problemàtica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Programa</a:t>
            </a:r>
            <a:r>
              <a:rPr b="1" lang="es-ES">
                <a:uFillTx/>
                <a:latin typeface="Candara"/>
                <a:ea typeface="Candara"/>
                <a:cs typeface="Candara"/>
                <a:sym typeface="Candara"/>
              </a:rPr>
              <a:t> ALERTA ESCOLAR BALEAR</a:t>
            </a:r>
            <a:r>
              <a:rPr b="1" lang="es-ES">
                <a:uFillTx/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Les patologies incloses dins el programa d’alerta escolar són 5:</a:t>
            </a:r>
            <a:r>
              <a:rPr lang="es-ES">
                <a:uFillTx/>
              </a:rPr>
              <a:t> 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c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ardiaopaties congènites, Crisi epil·lètica, Crisi asmàtica greu,</a:t>
            </a:r>
            <a:r>
              <a:rPr lang="es-ES">
                <a:uFillTx/>
              </a:rPr>
              <a:t>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Diabetis i Anafilaxia ----&gt; LA FAMÍLIA HO HA D’INFORMAR AL TUTOR/ORIENTADORA PER TAL DE SIGNAR DE FER ENTREGA DE LA MEDICACIÓ I SIGNAR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ELS DOCUMENTS.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6" name="Shape 35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7" name="Google Shape;357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9343" y="566057"/>
            <a:ext cx="7685314" cy="5529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" name="Google Shape;358;p1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2500" y="1732250"/>
            <a:ext cx="7330440" cy="412136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2" name="Shape 36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3" name="Google Shape;363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7" y="576943"/>
            <a:ext cx="7717972" cy="71845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4" name="Google Shape;364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82461" y="1422628"/>
            <a:ext cx="6785882" cy="443388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On trobar les programacions?</a:t>
            </a:r>
            <a:endParaRPr>
              <a:uFillTx/>
            </a:endParaRPr>
          </a:p>
          <a:p>
            <a:pPr algn="l" indent="0" lvl="0" marL="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5" name="Google Shape;365;p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60120" y="2054212"/>
            <a:ext cx="7223760" cy="406138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6" name="Google Shape;366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7317378" y="3171676"/>
            <a:ext cx="424542" cy="61989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7" name="Google Shape;367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1583" y="2588914"/>
            <a:ext cx="520337" cy="443846"/>
          </a:xfrm>
          <a:prstGeom prst="ellipse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1" name="Shape 37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2" name="Google Shape;372;p1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08463" y="2407470"/>
            <a:ext cx="3091897" cy="355109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3" name="Google Shape;373;p1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03552" y="2407470"/>
            <a:ext cx="3528787" cy="359828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4" name="Google Shape;374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6075" y="571046"/>
            <a:ext cx="7730218" cy="80055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5" name="Google Shape;375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3438" y="1288520"/>
            <a:ext cx="7396162" cy="50127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Adreça: www3.caib.es/xestib</a:t>
            </a:r>
            <a:endParaRPr>
              <a:uFillTx/>
            </a:endParaRPr>
          </a:p>
          <a:p>
            <a:pPr algn="just" indent="-273050" lvl="0" marL="273050" rtl="0"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Podreu consultar: sancions, notes del trimestre, absències, retards i </a:t>
            </a:r>
            <a:r>
              <a:rPr lang="es-ES" sz="2200" u="sng">
                <a:solidFill>
                  <a:srgbClr val="00000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justificar</a:t>
            </a: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 les absències/retards...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6" name="Google Shape;376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2317296">
            <a:off x="4136020" y="4218280"/>
            <a:ext cx="1540137" cy="31073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5875">
            <a:solidFill>
              <a:srgbClr val="955D13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0" name="Shape 38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1" name="Google Shape;381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7" y="614589"/>
            <a:ext cx="7730218" cy="80055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2" name="Google Shape;382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4685" y="1625361"/>
            <a:ext cx="7396162" cy="501314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Necessitau nom d’usuari i contrasenya.</a:t>
            </a:r>
            <a:endParaRPr>
              <a:uFillTx/>
            </a:endParaRPr>
          </a:p>
          <a:p>
            <a:pPr algn="just" indent="-273050" lvl="0" marL="273050" rtl="0"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En cas de no tenir-ne, rebreu un document de sol·licitud a través dels vostres fills, que heu de retornar.</a:t>
            </a:r>
            <a:endParaRPr>
              <a:uFillTx/>
            </a:endParaRPr>
          </a:p>
          <a:p>
            <a:pPr algn="just" indent="0" lvl="0" marL="0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>
                <a:uFillTx/>
              </a:rPr>
              <a:t/>
            </a:r>
            <a:endParaRPr sz="2800"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3" name="Google Shape;383;p1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3437" y="2482737"/>
            <a:ext cx="7537677" cy="3665864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4" name="Google Shape;384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41712" y="3913153"/>
            <a:ext cx="446315" cy="31516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5" name="Google Shape;385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95357" y="4702629"/>
            <a:ext cx="489857" cy="59871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9" name="Shape 38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0" name="Google Shape;390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6" y="566057"/>
            <a:ext cx="7692119" cy="70757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ACCÉS AL CENTRE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1" name="Google Shape;391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4657" y="1567543"/>
            <a:ext cx="7485743" cy="458288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A PEU DES DE LA ROTONDA</a:t>
            </a:r>
            <a:endParaRPr>
              <a:uFillTx/>
            </a:endParaRPr>
          </a:p>
          <a:p>
            <a:pPr algn="just" indent="0" lvl="0" marL="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	</a:t>
            </a: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A excepció dels dies que plou: en aquest cas, recomanam que, un cop dins l’aparcament, no espereu que els alumnes botin just davant la porta.</a:t>
            </a:r>
            <a:endParaRPr>
              <a:uFillTx/>
            </a:endParaRPr>
          </a:p>
          <a:p>
            <a:pPr algn="l" indent="-273050" lvl="0" marL="273050" rtl="0"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EN BICICLETA</a:t>
            </a:r>
            <a:endParaRPr>
              <a:uFillTx/>
            </a:endParaRPr>
          </a:p>
          <a:p>
            <a:pPr algn="l" indent="-273050" lvl="0" marL="273050" rtl="0"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APARCAMENT RESTRINGIT</a:t>
            </a:r>
            <a:endParaRPr>
              <a:uFillTx/>
            </a:endParaRPr>
          </a:p>
          <a:p>
            <a:pPr algn="just" indent="0" lvl="0" marL="0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	L’aparcament és d’ús exclusiu per al personal del centre. Per favor, no l’utilitzeu i respectau els aparcaments per a discapacitats.</a:t>
            </a:r>
            <a:endParaRPr>
              <a:uFillTx/>
            </a:endParaRPr>
          </a:p>
          <a:p>
            <a:pPr algn="just" indent="0" lvl="0" marL="0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	Us recordam que el vial que va cap al pavelló queda a la vostra disposició per poder aparcar.</a:t>
            </a:r>
            <a:endParaRPr>
              <a:uFillTx/>
            </a:endParaRPr>
          </a:p>
          <a:p>
            <a:pPr algn="just" indent="0" lvl="0" marL="0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1800">
                <a:uFillTx/>
              </a:rPr>
              <a:t>	</a:t>
            </a: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S’aconsella que a l’hora de sortida els pares esperin els alumnes també a la rotonda per evitar els embussos que es produeixen per la gran massificació d’alumnat i professorat i per facilitar la sortida de tot el personal del centre.</a:t>
            </a:r>
            <a:endParaRPr>
              <a:uFillTx/>
            </a:endParaRPr>
          </a:p>
          <a:p>
            <a:pPr algn="just" indent="0" lvl="0" marL="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Font typeface="Libre Franklin"/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5" name="Shape 39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6" name="Google Shape;396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7930" y="3903861"/>
            <a:ext cx="6999515" cy="182721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600">
                <a:uFillTx/>
                <a:latin typeface="Garamond"/>
                <a:ea typeface="Garamond"/>
                <a:cs typeface="Garamond"/>
                <a:sym typeface="Garamond"/>
              </a:rPr>
              <a:t>GRÀC</a:t>
            </a:r>
            <a:r>
              <a:rPr b="1" lang="es-ES" sz="11600">
                <a:uFillTx/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b="1" lang="es-ES" sz="11600">
                <a:uFillTx/>
                <a:latin typeface="Garamond"/>
                <a:ea typeface="Garamond"/>
                <a:cs typeface="Garamond"/>
                <a:sym typeface="Garamond"/>
              </a:rPr>
              <a:t>E</a:t>
            </a:r>
            <a:r>
              <a:rPr b="1" lang="es-ES" sz="11600">
                <a:uFillTx/>
                <a:latin typeface="Garamond"/>
                <a:ea typeface="Garamond"/>
                <a:cs typeface="Garamond"/>
                <a:sym typeface="Garamond"/>
              </a:rPr>
              <a:t>S</a:t>
            </a:r>
            <a:endParaRPr b="1" lang="es-ES" sz="11600"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2" name="Shape 24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3" name="Google Shape;243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7" y="609600"/>
            <a:ext cx="7707086" cy="69668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INFORMACIÓ GENERAL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4" name="Google Shape;244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7738" y="1404938"/>
            <a:ext cx="7281862" cy="4495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HORARI ESCOLAR</a:t>
            </a:r>
            <a:endParaRPr>
              <a:uFillTx/>
            </a:endParaRPr>
          </a:p>
          <a:p>
            <a:pPr algn="l" indent="-273050" lvl="1" marL="639762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uFillTx/>
                <a:latin typeface="Candara"/>
                <a:ea typeface="Candara"/>
                <a:cs typeface="Candara"/>
                <a:sym typeface="Candara"/>
              </a:rPr>
              <a:t>Dilluns a divendres: 8:00h – 14:05h</a:t>
            </a:r>
            <a:endParaRPr sz="24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316230" lvl="0" marL="273050" rtl="0">
              <a:spcBef>
                <a:spcPts val="64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HORARI OFICINES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(SECRETARIA)</a:t>
            </a:r>
            <a:endParaRPr>
              <a:uFillTx/>
            </a:endParaRPr>
          </a:p>
          <a:p>
            <a:pPr algn="l" indent="-273050" lvl="1" marL="639762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uFillTx/>
                <a:latin typeface="Candara"/>
                <a:ea typeface="Candara"/>
                <a:cs typeface="Candara"/>
                <a:sym typeface="Candara"/>
              </a:rPr>
              <a:t>Dilluns a divendres: 9:00h – 14:00h</a:t>
            </a:r>
            <a:endParaRPr sz="24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64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PATIS</a:t>
            </a:r>
            <a:endParaRPr>
              <a:uFillTx/>
            </a:endParaRPr>
          </a:p>
          <a:p>
            <a:pPr algn="l" indent="-273050" lvl="1" marL="639763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uFillTx/>
                <a:latin typeface="Candara"/>
                <a:ea typeface="Candara"/>
                <a:cs typeface="Candara"/>
                <a:sym typeface="Candara"/>
              </a:rPr>
              <a:t>1r pati: 10:45h – 11:05h</a:t>
            </a:r>
            <a:endParaRPr>
              <a:uFillTx/>
            </a:endParaRPr>
          </a:p>
          <a:p>
            <a:pPr algn="l" indent="-273050" lvl="1" marL="639762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uFillTx/>
                <a:latin typeface="Candara"/>
                <a:ea typeface="Candara"/>
                <a:cs typeface="Candara"/>
                <a:sym typeface="Candara"/>
              </a:rPr>
              <a:t>2n pati: 12:55h -  13:10h</a:t>
            </a:r>
            <a:endParaRPr sz="24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0" lvl="0" marL="639762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s-ES" sz="2400">
                <a:uFillTx/>
                <a:latin typeface="Candara"/>
                <a:ea typeface="Candara"/>
                <a:cs typeface="Candara"/>
                <a:sym typeface="Candara"/>
              </a:rPr>
              <a:t>Per donar continuïtat a la tasca iniciada des dels CEIPS es promourà menjar fruita els dilluns i dijous. Ta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mbé es promourà l´us de carmanyoles.</a:t>
            </a:r>
            <a:endParaRPr sz="2400"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8" name="Shape 24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9" name="Google Shape;249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25880" y="914400"/>
            <a:ext cx="6202680" cy="46166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s-ES" strike="noStrike" sz="24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CONVIVÈNCIA DURANT EL TEMPS DE PATI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0" name="Google Shape;250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22120" y="1584960"/>
            <a:ext cx="6065520" cy="409342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s-ES" strike="noStrike" sz="20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Durant el temps de pati:</a:t>
            </a:r>
            <a:endParaRPr>
              <a:uFillTx/>
            </a:endParaRPr>
          </a:p>
          <a:p>
            <a:pPr algn="l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hi ha quatre professors que tenen assignada guàrdia al pati. </a:t>
            </a:r>
            <a:endParaRPr>
              <a:uFillTx/>
            </a:endParaRPr>
          </a:p>
          <a:p>
            <a:pPr algn="l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A més, disposam de professors majors de 55 anys que tenen assignada guàrdia a la zona externa de la biblioteca i a l’interior de la biblioteca.</a:t>
            </a:r>
            <a:endParaRPr>
              <a:uFillTx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000">
              <a:solidFill>
                <a:schemeClr val="dk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És essencial que l’alumnat compleixi unes normes:</a:t>
            </a:r>
            <a:endParaRPr>
              <a:uFillTx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No deixar deixalles al terra.</a:t>
            </a:r>
            <a:endParaRPr>
              <a:uFillTx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Evitar jugar a jocs que suposin grans aglomeracions d’alumnes.</a:t>
            </a:r>
            <a:endParaRPr>
              <a:uFillTx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Evitar jocs en què hi hagi empentes, que encara que sigui jugant poden acabar en forta discussió.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4" name="Shape 25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5" name="Google Shape;255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84960" y="868680"/>
            <a:ext cx="5852160" cy="76944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BIBLIOTECA DEL CENTRE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" name="Google Shape;256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73480" y="2636520"/>
            <a:ext cx="6736080" cy="9233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Els temps dels esplais ll’alumnat pot anar-hi per estudiar.</a:t>
            </a:r>
            <a:endParaRPr>
              <a:uFillTx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dk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Té </a:t>
            </a:r>
            <a:r>
              <a:rPr lang="es-ES" sz="18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servei de préstec de llibre els dimarts i dijous durant el temps d’esplai.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0" name="Shape 26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1" name="Google Shape;261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6" y="539750"/>
            <a:ext cx="7707087" cy="6731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TUTORIES</a:t>
            </a:r>
            <a:endParaRPr b="1"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2" name="Google Shape;262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4480" y="1539240"/>
            <a:ext cx="6187440" cy="378565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Cada tutor/a disposa d’una hora setmanal per atendre pares/mares.</a:t>
            </a:r>
            <a:endParaRPr>
              <a:uFillTx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El dia d’atenció pares és el _______ a les ______.</a:t>
            </a:r>
            <a:endParaRPr>
              <a:uFillTx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Telèfon cites: 971540812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6" name="Shape 26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7" name="Google Shape;267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621621"/>
            <a:ext cx="7685315" cy="72820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</a:rPr>
              <a:t>DUBTES i CONSULTES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8" name="Google Shape;268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88571" y="1447801"/>
            <a:ext cx="6847115" cy="4419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En cas de necessitar resoldre dubtes o solucionar alguna incidència, us podeu adreçar al tutor/a.</a:t>
            </a:r>
            <a:endParaRPr>
              <a:uFillTx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La família es pot adreçar a qualsevol del professor/a de l’equip docent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que també disposa d’una hora setmanal d’atenció a famílies.</a:t>
            </a:r>
            <a:endParaRPr>
              <a:uFillTx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Amb tot, si després d’aquestes passes, ho creis convenient, podeu contactar directament amb direcció.</a:t>
            </a:r>
            <a:endParaRPr>
              <a:uFillTx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Esgotades totes aquestes vies, la família pot recórrer al Departament d’Inspecció Educativa</a:t>
            </a:r>
            <a:r>
              <a:rPr lang="es-ES">
                <a:uFillTx/>
              </a:rPr>
              <a:t>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8" name="Shape 27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9" name="Google Shape;279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0229" y="610735"/>
            <a:ext cx="7652657" cy="91326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SERVEIS ESPECÍFICS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0" name="Google Shape;280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85446" y="1375685"/>
            <a:ext cx="6254297" cy="484005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>
                <a:uFillTx/>
              </a:rPr>
              <a:t/>
            </a:r>
            <a:endParaRPr sz="40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800"/>
              </a:spcBef>
              <a:spcAft>
                <a:spcPts val="0"/>
              </a:spcAft>
              <a:buSzPts val="3400"/>
              <a:buChar char="O"/>
            </a:pPr>
            <a:r>
              <a:rPr b="1" lang="es-ES" sz="4000">
                <a:uFillTx/>
                <a:latin typeface="Candara"/>
                <a:ea typeface="Candara"/>
                <a:cs typeface="Candara"/>
                <a:sym typeface="Candara"/>
              </a:rPr>
              <a:t>Consulta Jove </a:t>
            </a:r>
            <a:endParaRPr>
              <a:uFillTx/>
            </a:endParaRPr>
          </a:p>
          <a:p>
            <a:pPr algn="l" indent="0" lvl="0" marL="0" rtl="0"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b="1" lang="es-ES" sz="4000">
                <a:uFillTx/>
                <a:latin typeface="Candara"/>
                <a:ea typeface="Candara"/>
                <a:cs typeface="Candara"/>
                <a:sym typeface="Candara"/>
              </a:rPr>
              <a:t>(els dimarts, 13’00 hores)</a:t>
            </a:r>
            <a:endParaRPr>
              <a:uFillTx/>
            </a:endParaRPr>
          </a:p>
          <a:p>
            <a:pPr algn="l" indent="0" lvl="0" marL="0" rtl="0"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lang="es-ES" sz="4000">
                <a:uFillTx/>
                <a:latin typeface="Candara"/>
                <a:ea typeface="Candara"/>
                <a:cs typeface="Candara"/>
                <a:sym typeface="Candara"/>
              </a:rPr>
              <a:t>Responsable: infermera PAC</a:t>
            </a:r>
            <a:endParaRPr>
              <a:uFillTx/>
            </a:endParaRPr>
          </a:p>
          <a:p>
            <a:pPr algn="l" indent="0" lvl="0" marL="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4" name="Shape 28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5" name="Google Shape;285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7" y="576943"/>
            <a:ext cx="7728857" cy="74022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AVALUACIONS</a:t>
            </a:r>
            <a:endParaRPr>
              <a:uFillTx/>
            </a:endParaRPr>
          </a:p>
        </p:txBody>
      </p:sp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6" name="Google Shape;286;p10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772886" y="1372290"/>
          <a:ext cx="3000000" cy="3000000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Pr>
                <a:noFill/>
                <a:tableStyleId>{8ABDE3DB-5ACD-41B7-81D7-244B9FD489D6}</a:tableStyleId>
              </a:tblPr>
              <a:tblGrid>
                <a:gridCol w="2652125"/>
                <a:gridCol w="2394100"/>
                <a:gridCol w="2628200"/>
              </a:tblGrid>
              <a:tr h="990025">
                <a:tc>
                  <a:txBody>
                    <a:bodyPr/>
                    <a:lstStyle/>
                    <a:p>
                      <a:pPr algn="just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</a:t>
                      </a:r>
                      <a:r>
                        <a:rPr b="1" cap="none" i="0" lang="es-ES" strike="noStrike" sz="2400" u="none">
                          <a:solidFill>
                            <a:srgbClr val="FF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*revisar ag</a:t>
                      </a:r>
                      <a:r>
                        <a:rPr b="1" lang="es-ES" sz="2400">
                          <a:solidFill>
                            <a:srgbClr val="FF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enda al llarg del curs: notes de proves...</a:t>
                      </a:r>
                      <a:endParaRPr b="1" cap="none" i="0" strike="noStrike" sz="2400" u="none">
                        <a:solidFill>
                          <a:srgbClr val="FF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142875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Sessions d’avaluació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7620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Entrega de butlletins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</a:tr>
              <a:tr h="629100">
                <a:tc>
                  <a:txBody>
                    <a:bodyPr/>
                    <a:lstStyle/>
                    <a:p>
                      <a:pPr algn="just" indent="0" lvl="0" marL="53975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Avaluació inicial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7 i 8 d'octubre</a:t>
                      </a:r>
                      <a:endParaRPr b="0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7620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-</a:t>
                      </a:r>
                      <a:endParaRPr>
                        <a:uFillTx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algn="just" indent="0" lvl="0" marL="53975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</a:t>
                      </a:r>
                      <a:r>
                        <a:rPr b="1" cap="none" i="0" lang="es-ES" strike="noStrike" sz="20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lang="es-ES" strike="noStrike" sz="2800" u="none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desembre</a:t>
                      </a:r>
                      <a:endParaRPr sz="2800"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2o de desembre</a:t>
                      </a:r>
                      <a:endParaRPr>
                        <a:uFillTx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algn="just" indent="0" lvl="0" marL="53975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</a:t>
                      </a:r>
                      <a:r>
                        <a:rPr b="1" cap="none" i="0" lang="es-ES" strike="noStrike" sz="20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març</a:t>
                      </a:r>
                      <a:endParaRPr sz="2800"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20 de març</a:t>
                      </a:r>
                      <a:endParaRPr sz="2800"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algn="just" indent="0" lvl="0" marL="53975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b="1" cap="none" i="0" lang="es-ES" strike="noStrike" sz="20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17 i 18 de juny</a:t>
                      </a:r>
                      <a:endParaRPr sz="2800"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19 de juny</a:t>
                      </a:r>
                      <a:endParaRPr sz="2800"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</a:tr>
            </a:tbl>
          </a:graphicData>
        </a:graphic>
      </p:graphicFrame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1_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2014-10-16T18:37:33Z</dcterms:created>
  <dc:creator>MERIJEIN</dc:creator>
</cp:coreProperties>
</file>