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6858000" cx="9144000"/>
  <p:notesSz cx="6797675" cy="9926625"/>
  <p:embeddedFontLst>
    <p:embeddedFont>
      <p:font typeface="Libre Franklin"/>
      <p:regular r:id="rId40"/>
      <p:bold r:id="rId41"/>
      <p:italic r:id="rId42"/>
      <p:boldItalic r:id="rId43"/>
    </p:embeddedFont>
    <p:embeddedFont>
      <p:font typeface="Constantia"/>
      <p:regular r:id="rId44"/>
      <p:bold r:id="rId45"/>
      <p:italic r:id="rId46"/>
      <p:boldItalic r:id="rId47"/>
    </p:embeddedFont>
    <p:embeddedFont>
      <p:font typeface="Garamond"/>
      <p:regular r:id="rId48"/>
      <p:bold r:id="rId49"/>
      <p:italic r:id="rId50"/>
      <p:boldItalic r:id="rId51"/>
    </p:embeddedFont>
    <p:embeddedFont>
      <p:font typeface="Candara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6" roundtripDataSignature="AMtx7mgO7+dLhPhJ4iV6wmUXQPfqQBY9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493E418-0766-44FA-8838-22A845FB9699}">
  <a:tblStyle styleId="{B493E418-0766-44FA-8838-22A845FB969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8016E44-5031-441A-B9C7-D839D77FB9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-regular.fntdata"/><Relationship Id="rId42" Type="http://schemas.openxmlformats.org/officeDocument/2006/relationships/font" Target="fonts/LibreFranklin-italic.fntdata"/><Relationship Id="rId41" Type="http://schemas.openxmlformats.org/officeDocument/2006/relationships/font" Target="fonts/LibreFranklin-bold.fntdata"/><Relationship Id="rId44" Type="http://schemas.openxmlformats.org/officeDocument/2006/relationships/font" Target="fonts/Constantia-regular.fntdata"/><Relationship Id="rId43" Type="http://schemas.openxmlformats.org/officeDocument/2006/relationships/font" Target="fonts/LibreFranklin-boldItalic.fntdata"/><Relationship Id="rId46" Type="http://schemas.openxmlformats.org/officeDocument/2006/relationships/font" Target="fonts/Constantia-italic.fntdata"/><Relationship Id="rId45" Type="http://schemas.openxmlformats.org/officeDocument/2006/relationships/font" Target="fonts/Constanti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Garamond-regular.fntdata"/><Relationship Id="rId47" Type="http://schemas.openxmlformats.org/officeDocument/2006/relationships/font" Target="fonts/Constantia-boldItalic.fntdata"/><Relationship Id="rId49" Type="http://schemas.openxmlformats.org/officeDocument/2006/relationships/font" Target="fonts/Garamon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Garamond-boldItalic.fntdata"/><Relationship Id="rId50" Type="http://schemas.openxmlformats.org/officeDocument/2006/relationships/font" Target="fonts/Garamond-italic.fntdata"/><Relationship Id="rId53" Type="http://schemas.openxmlformats.org/officeDocument/2006/relationships/font" Target="fonts/Candara-bold.fntdata"/><Relationship Id="rId52" Type="http://schemas.openxmlformats.org/officeDocument/2006/relationships/font" Target="fonts/Candara-regular.fntdata"/><Relationship Id="rId11" Type="http://schemas.openxmlformats.org/officeDocument/2006/relationships/slide" Target="slides/slide4.xml"/><Relationship Id="rId55" Type="http://schemas.openxmlformats.org/officeDocument/2006/relationships/font" Target="fonts/Candara-boldItalic.fntdata"/><Relationship Id="rId10" Type="http://schemas.openxmlformats.org/officeDocument/2006/relationships/slide" Target="slides/slide3.xml"/><Relationship Id="rId54" Type="http://schemas.openxmlformats.org/officeDocument/2006/relationships/font" Target="fonts/Candara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56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1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1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1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p1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p2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p2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2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p2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p2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4d82ed169_0_39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4d82ed169_0_39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4d82ed169_0_4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4d82ed169_0_4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4d82ed169_0_49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4d82ed169_0_49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4d82ed169_0_5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4d82ed169_0_5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4d82ed169_0_6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4d82ed169_0_6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4d82ed169_0_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4d82ed169_0_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4d82ed169_0_3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64d82ed169_0_3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4" name="Google Shape;414;p2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0" name="Google Shape;420;p2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4d82ed169_0_1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4d82ed169_0_1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4d82ed169_0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4d82ed169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4d82ed169_0_2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4d82ed169_0_2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Google Shape;21;p2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Google Shape;22;p2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3" name="Google Shape;23;p28"/>
          <p:cNvSpPr/>
          <p:nvPr/>
        </p:nvSpPr>
        <p:spPr>
          <a:xfrm rot="10800000">
            <a:off x="891822" y="5617774"/>
            <a:ext cx="7382935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" name="Google Shape;24;p28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2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26" name="Google Shape;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27" name="Google Shape;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8"/>
          <p:cNvSpPr txBox="1"/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subTitle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idx="1" type="body"/>
          </p:nvPr>
        </p:nvSpPr>
        <p:spPr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 txBox="1"/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1" type="body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itle">
  <p:cSld name="TITL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2" name="Google Shape;142;p4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3" name="Google Shape;143;p4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44" name="Google Shape;144;p42"/>
          <p:cNvSpPr/>
          <p:nvPr/>
        </p:nvSpPr>
        <p:spPr>
          <a:xfrm rot="10800000">
            <a:off x="891822" y="5617774"/>
            <a:ext cx="7382935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42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42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47" name="Google Shape;1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48" name="Google Shape;1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2"/>
          <p:cNvSpPr txBox="1"/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" type="subTitle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42"/>
          <p:cNvSpPr txBox="1"/>
          <p:nvPr>
            <p:ph idx="10" type="dt"/>
          </p:nvPr>
        </p:nvSpPr>
        <p:spPr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11" type="ftr"/>
          </p:nvPr>
        </p:nvSpPr>
        <p:spPr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2"/>
          <p:cNvSpPr txBox="1"/>
          <p:nvPr>
            <p:ph idx="12" type="sldNum"/>
          </p:nvPr>
        </p:nvSpPr>
        <p:spPr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3"/>
          <p:cNvSpPr txBox="1"/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3"/>
          <p:cNvSpPr txBox="1"/>
          <p:nvPr>
            <p:ph idx="1" type="body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7" name="Google Shape;157;p43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3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4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63" name="Google Shape;163;p44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64" name="Google Shape;164;p44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4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4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body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70" name="Google Shape;170;p45"/>
          <p:cNvSpPr txBox="1"/>
          <p:nvPr>
            <p:ph idx="2" type="body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71" name="Google Shape;171;p45"/>
          <p:cNvSpPr txBox="1"/>
          <p:nvPr>
            <p:ph idx="3" type="body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4" type="body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73" name="Google Shape;173;p45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5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5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6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6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showMasterSp="0" type="objTx">
  <p:cSld name="OBJECT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3" name="Google Shape;183;p4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4" name="Google Shape;184;p4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85" name="Google Shape;185;p47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47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47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47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47"/>
          <p:cNvSpPr/>
          <p:nvPr/>
        </p:nvSpPr>
        <p:spPr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90" name="Google Shape;19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91" name="Google Shape;1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7"/>
          <p:cNvSpPr txBox="1"/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1" type="body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734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indent="-3149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indent="-304164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/>
        </p:txBody>
      </p:sp>
      <p:sp>
        <p:nvSpPr>
          <p:cNvPr id="194" name="Google Shape;194;p47"/>
          <p:cNvSpPr txBox="1"/>
          <p:nvPr>
            <p:ph idx="2" type="body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95" name="Google Shape;195;p47"/>
          <p:cNvSpPr txBox="1"/>
          <p:nvPr>
            <p:ph idx="10" type="dt"/>
          </p:nvPr>
        </p:nvSpPr>
        <p:spPr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11" type="ftr"/>
          </p:nvPr>
        </p:nvSpPr>
        <p:spPr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12" type="sldNum"/>
          </p:nvPr>
        </p:nvSpPr>
        <p:spPr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showMasterSp="0" type="picTx">
  <p:cSld name="PICTURE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4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0" name="Google Shape;200;p4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Google Shape;201;p4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2" name="Google Shape;202;p48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p48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48"/>
          <p:cNvSpPr/>
          <p:nvPr/>
        </p:nvSpPr>
        <p:spPr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4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6" name="Google Shape;206;p48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207" name="Google Shape;20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208" name="Google Shape;2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8"/>
          <p:cNvSpPr txBox="1"/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8"/>
          <p:cNvSpPr/>
          <p:nvPr>
            <p:ph idx="2" type="pic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1" name="Google Shape;211;p48"/>
          <p:cNvSpPr txBox="1"/>
          <p:nvPr>
            <p:ph idx="1" type="body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212" name="Google Shape;212;p48"/>
          <p:cNvSpPr txBox="1"/>
          <p:nvPr>
            <p:ph idx="10" type="dt"/>
          </p:nvPr>
        </p:nvSpPr>
        <p:spPr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8"/>
          <p:cNvSpPr txBox="1"/>
          <p:nvPr>
            <p:ph idx="11" type="ftr"/>
          </p:nvPr>
        </p:nvSpPr>
        <p:spPr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8"/>
          <p:cNvSpPr txBox="1"/>
          <p:nvPr>
            <p:ph idx="12" type="sldNum"/>
          </p:nvPr>
        </p:nvSpPr>
        <p:spPr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9"/>
          <p:cNvSpPr txBox="1"/>
          <p:nvPr>
            <p:ph idx="1" type="body"/>
          </p:nvPr>
        </p:nvSpPr>
        <p:spPr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218" name="Google Shape;218;p49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9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9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0"/>
          <p:cNvSpPr txBox="1"/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0"/>
          <p:cNvSpPr txBox="1"/>
          <p:nvPr>
            <p:ph idx="1" type="body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224" name="Google Shape;224;p5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" type="body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5" name="Google Shape;55;p35"/>
          <p:cNvSpPr txBox="1"/>
          <p:nvPr>
            <p:ph idx="2" type="body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6" name="Google Shape;56;p35"/>
          <p:cNvSpPr txBox="1"/>
          <p:nvPr>
            <p:ph idx="3" type="body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4" type="body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Google Shape;72;p3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" name="Google Shape;73;p3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4" name="Google Shape;74;p38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5" name="Google Shape;75;p3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38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38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38"/>
          <p:cNvSpPr/>
          <p:nvPr/>
        </p:nvSpPr>
        <p:spPr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79" name="Google Shape;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80" name="Google Shape;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/>
          <p:cNvSpPr txBox="1"/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" type="body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734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indent="-3149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indent="-304164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/>
        </p:txBody>
      </p:sp>
      <p:sp>
        <p:nvSpPr>
          <p:cNvPr id="83" name="Google Shape;83;p38"/>
          <p:cNvSpPr txBox="1"/>
          <p:nvPr>
            <p:ph idx="2" type="body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4" name="Google Shape;84;p38"/>
          <p:cNvSpPr txBox="1"/>
          <p:nvPr>
            <p:ph idx="10" type="dt"/>
          </p:nvPr>
        </p:nvSpPr>
        <p:spPr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1" type="ftr"/>
          </p:nvPr>
        </p:nvSpPr>
        <p:spPr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2" type="sldNum"/>
          </p:nvPr>
        </p:nvSpPr>
        <p:spPr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Google Shape;89;p3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3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1" name="Google Shape;91;p39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" name="Google Shape;92;p39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39"/>
          <p:cNvSpPr/>
          <p:nvPr/>
        </p:nvSpPr>
        <p:spPr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4" name="Google Shape;94;p39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3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96" name="Google Shape;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97" name="Google Shape;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9"/>
          <p:cNvSpPr txBox="1"/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/>
          <p:nvPr>
            <p:ph idx="2" type="pic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0" name="Google Shape;100;p39"/>
          <p:cNvSpPr txBox="1"/>
          <p:nvPr>
            <p:ph idx="1" type="body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01" name="Google Shape;101;p39"/>
          <p:cNvSpPr txBox="1"/>
          <p:nvPr>
            <p:ph idx="10" type="dt"/>
          </p:nvPr>
        </p:nvSpPr>
        <p:spPr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1" type="ftr"/>
          </p:nvPr>
        </p:nvSpPr>
        <p:spPr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2" type="sldNum"/>
          </p:nvPr>
        </p:nvSpPr>
        <p:spPr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2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" name="Google Shape;8;p2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" name="Google Shape;9;p27"/>
          <p:cNvSpPr/>
          <p:nvPr/>
        </p:nvSpPr>
        <p:spPr>
          <a:xfrm rot="10800000">
            <a:off x="628649" y="6069330"/>
            <a:ext cx="792099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" name="Google Shape;10;p27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3" name="Google Shape;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7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7344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25755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96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96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9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9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959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" name="Google Shape;17;p27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8" name="Google Shape;118;p2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" name="Google Shape;119;p2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0" name="Google Shape;120;p29"/>
          <p:cNvSpPr/>
          <p:nvPr/>
        </p:nvSpPr>
        <p:spPr>
          <a:xfrm rot="10800000">
            <a:off x="628649" y="6069330"/>
            <a:ext cx="792099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29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29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23" name="Google Shape;1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24" name="Google Shape;1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7344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25755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96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96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9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9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959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redols.caib.es/c07008107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"/>
          <p:cNvSpPr txBox="1"/>
          <p:nvPr/>
        </p:nvSpPr>
        <p:spPr>
          <a:xfrm>
            <a:off x="2248830" y="1849438"/>
            <a:ext cx="6120470" cy="178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Reunió pares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10 d’octubre de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"/>
          <p:cNvSpPr txBox="1"/>
          <p:nvPr/>
        </p:nvSpPr>
        <p:spPr>
          <a:xfrm>
            <a:off x="2838500" y="4837125"/>
            <a:ext cx="50952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ES" sz="6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BATXILLERAT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/>
          <p:nvPr>
            <p:ph idx="4294967295" type="title"/>
          </p:nvPr>
        </p:nvSpPr>
        <p:spPr>
          <a:xfrm>
            <a:off x="718457" y="576943"/>
            <a:ext cx="7728857" cy="740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AVALUACIONS</a:t>
            </a:r>
            <a:endParaRPr/>
          </a:p>
        </p:txBody>
      </p:sp>
      <p:graphicFrame>
        <p:nvGraphicFramePr>
          <p:cNvPr id="286" name="Google Shape;286;p9"/>
          <p:cNvGraphicFramePr/>
          <p:nvPr/>
        </p:nvGraphicFramePr>
        <p:xfrm>
          <a:off x="772886" y="13722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{B493E418-0766-44FA-8838-22A845FB9699}</a:tableStyleId>
              </a:tblPr>
              <a:tblGrid>
                <a:gridCol w="2652125"/>
                <a:gridCol w="2394100"/>
                <a:gridCol w="2628200"/>
              </a:tblGrid>
              <a:tr h="990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</a:t>
                      </a:r>
                      <a:r>
                        <a:rPr b="1" i="0" lang="es-ES" sz="2400" u="none" cap="none" strike="noStrike">
                          <a:solidFill>
                            <a:srgbClr val="FF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*revisar ag</a:t>
                      </a:r>
                      <a:r>
                        <a:rPr b="1" lang="es-ES" sz="2400" u="none" cap="none" strike="noStrike">
                          <a:solidFill>
                            <a:srgbClr val="FF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enda al llarg del curs: notes de proves...</a:t>
                      </a:r>
                      <a:endParaRPr b="1" i="0" sz="2400" u="none" cap="none" strike="noStrike">
                        <a:solidFill>
                          <a:srgbClr val="FF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428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Sessions d’avaluació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Entrega de butlletins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629100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Avaluació inicial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 i 8 d'octubre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-</a:t>
                      </a:r>
                      <a:endParaRPr sz="1400" u="none" cap="none" strike="noStrike"/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desembre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2o de desembre</a:t>
                      </a:r>
                      <a:endParaRPr sz="1400" u="none" cap="none" strike="noStrike"/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març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20 de març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17 i 18 de juny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19 de juny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 txBox="1"/>
          <p:nvPr>
            <p:ph idx="4294967295" type="title"/>
          </p:nvPr>
        </p:nvSpPr>
        <p:spPr>
          <a:xfrm>
            <a:off x="718457" y="576263"/>
            <a:ext cx="7728858" cy="882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959">
                <a:latin typeface="Garamond"/>
                <a:ea typeface="Garamond"/>
                <a:cs typeface="Garamond"/>
                <a:sym typeface="Garamond"/>
              </a:rPr>
              <a:t>ACTIVITATS EXTRAESCOLARS </a:t>
            </a:r>
            <a:endParaRPr/>
          </a:p>
        </p:txBody>
      </p:sp>
      <p:sp>
        <p:nvSpPr>
          <p:cNvPr id="292" name="Google Shape;292;p10"/>
          <p:cNvSpPr txBox="1"/>
          <p:nvPr>
            <p:ph idx="4294967295" type="body"/>
          </p:nvPr>
        </p:nvSpPr>
        <p:spPr>
          <a:xfrm>
            <a:off x="914400" y="1719263"/>
            <a:ext cx="7326086" cy="435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Font typeface="Courgette"/>
              <a:buNone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JORNADES DINS EL CENTRE</a:t>
            </a:r>
            <a:endParaRPr/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20 de desembre: Gimcana de Nadal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07 d’abril: jornades culturals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08 d’abril: Concurs d’arrossos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/>
          <p:nvPr>
            <p:ph type="title"/>
          </p:nvPr>
        </p:nvSpPr>
        <p:spPr>
          <a:xfrm>
            <a:off x="707571" y="827314"/>
            <a:ext cx="7696200" cy="76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ABSÈNCIES I RETARDS</a:t>
            </a:r>
            <a:br>
              <a:rPr b="1" lang="es-ES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298" name="Google Shape;298;p11"/>
          <p:cNvSpPr txBox="1"/>
          <p:nvPr>
            <p:ph idx="1" type="body"/>
          </p:nvPr>
        </p:nvSpPr>
        <p:spPr>
          <a:xfrm>
            <a:off x="914400" y="1338943"/>
            <a:ext cx="7334248" cy="4811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Pensau a justificar faltes el més aviat possible: bé a través de l’imprès corresponent, bé mitjançant el vostre </a:t>
            </a:r>
            <a:r>
              <a:rPr b="1" lang="es-ES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USUARI DEL GESTIB</a:t>
            </a: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Podreu consultar el total d’absències i retards a través del XESTIB o al final de cada avaluació amb el corresponent butlletí de notes. </a:t>
            </a:r>
            <a:endParaRPr/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FAJ: faltes d'assistència justificades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FANJ: faltes d'assistència no justificades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PNJ: puntualitat no justificada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Recordau que l’acumulació de 5 RETARDS comportarà una permanència al centre el DILLUNS, de 14:05h a 15:00h (previ avís per part del tutor/a).</a:t>
            </a:r>
            <a:endParaRPr/>
          </a:p>
          <a:p>
            <a:pPr indent="-14351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sp>
        <p:nvSpPr>
          <p:cNvPr id="299" name="Google Shape;299;p11"/>
          <p:cNvSpPr/>
          <p:nvPr/>
        </p:nvSpPr>
        <p:spPr>
          <a:xfrm>
            <a:off x="7709805" y="4223657"/>
            <a:ext cx="538843" cy="28302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>
            <p:ph type="title"/>
          </p:nvPr>
        </p:nvSpPr>
        <p:spPr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05" name="Google Shape;305;p13"/>
          <p:cNvSpPr txBox="1"/>
          <p:nvPr>
            <p:ph idx="1" type="body"/>
          </p:nvPr>
        </p:nvSpPr>
        <p:spPr>
          <a:xfrm>
            <a:off x="1132114" y="1534886"/>
            <a:ext cx="7108371" cy="4506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latin typeface="Candara"/>
                <a:ea typeface="Candara"/>
                <a:cs typeface="Candara"/>
                <a:sym typeface="Candara"/>
              </a:rPr>
              <a:t>Sortida prevista</a:t>
            </a: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El pare, la mare o el tutor legal venen a recollir l’alumne i signen el registre de sortida amb el DNI.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L’alumne du signada una autorització i el professor de guàrdia el deixarà sortir, prèvia comprovació telefònica (es demanarà la identificació i el DNI)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/>
          <p:nvPr>
            <p:ph type="title"/>
          </p:nvPr>
        </p:nvSpPr>
        <p:spPr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11" name="Google Shape;311;p14"/>
          <p:cNvSpPr txBox="1"/>
          <p:nvPr>
            <p:ph idx="1" type="body"/>
          </p:nvPr>
        </p:nvSpPr>
        <p:spPr>
          <a:xfrm>
            <a:off x="827314" y="1415144"/>
            <a:ext cx="7413171" cy="4637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latin typeface="Candara"/>
                <a:ea typeface="Candara"/>
                <a:cs typeface="Candara"/>
                <a:sym typeface="Candara"/>
              </a:rPr>
              <a:t>Sortida imprevista</a:t>
            </a: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En cas d’indisposició, el professor de guàrdia es posarà en contacte telefònic amb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- Un familiar ha de venir a cercar l’alumne.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- Si no és possible, el professor de guàrdia demanarà autorització telefònica a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/>
          <p:nvPr>
            <p:ph type="title"/>
          </p:nvPr>
        </p:nvSpPr>
        <p:spPr>
          <a:xfrm>
            <a:off x="707571" y="490992"/>
            <a:ext cx="7637258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17" name="Google Shape;317;p15"/>
          <p:cNvSpPr txBox="1"/>
          <p:nvPr>
            <p:ph idx="1" type="body"/>
          </p:nvPr>
        </p:nvSpPr>
        <p:spPr>
          <a:xfrm>
            <a:off x="763327" y="1666576"/>
            <a:ext cx="7789586" cy="513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Accident escolar: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- Lleu: el professor de guàrdia es posarà en contacte telefònic amb la família perquè venguin a recollir l’alumne o bé perquè el puguem acompanyar al centre de salut (IMPORTANT: l’autorització ha d’estar signada).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- Greu: es crida a l’112 i es contacta amb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/>
          <p:nvPr>
            <p:ph type="title"/>
          </p:nvPr>
        </p:nvSpPr>
        <p:spPr>
          <a:xfrm>
            <a:off x="1095375" y="817563"/>
            <a:ext cx="69645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4000"/>
              <a:t>CONVIVÈNCIA: MEDIACIÓ</a:t>
            </a:r>
            <a:endParaRPr b="1" sz="4000"/>
          </a:p>
        </p:txBody>
      </p:sp>
      <p:sp>
        <p:nvSpPr>
          <p:cNvPr id="323" name="Google Shape;323;p16"/>
          <p:cNvSpPr txBox="1"/>
          <p:nvPr>
            <p:ph idx="1" type="body"/>
          </p:nvPr>
        </p:nvSpPr>
        <p:spPr>
          <a:xfrm>
            <a:off x="790600" y="2119325"/>
            <a:ext cx="7689000" cy="3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/>
              <a:t>La comunitat educativa té com a prioritat fer del centre educatiu un entorn on es fomenti el diàleg, el respecte i l’acceptació de l’altre.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/>
              <a:t>Des de fa més de 10 anys gaudim del servei de mediació escolar integrat per alumnat voluntari (a partir de segon d’ESO) i professorat del centre. L’objectiu d’aquest servei és el següent: SOLUCIONAR ELS CONFLICTES (no agressió física) A TRAVÉS DEL DIÀLEG I L’ESCOLTA ACTIVA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"/>
          <p:cNvSpPr txBox="1"/>
          <p:nvPr>
            <p:ph idx="4294967295" type="title"/>
          </p:nvPr>
        </p:nvSpPr>
        <p:spPr>
          <a:xfrm>
            <a:off x="344189" y="491549"/>
            <a:ext cx="8309100" cy="1432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600">
                <a:latin typeface="Garamond"/>
                <a:ea typeface="Garamond"/>
                <a:cs typeface="Garamond"/>
                <a:sym typeface="Garamond"/>
              </a:rPr>
              <a:t>CONVIVÈNCIA:conductes disruptives</a:t>
            </a:r>
            <a:endParaRPr sz="3600"/>
          </a:p>
        </p:txBody>
      </p:sp>
      <p:sp>
        <p:nvSpPr>
          <p:cNvPr id="329" name="Google Shape;329;p17"/>
          <p:cNvSpPr txBox="1"/>
          <p:nvPr>
            <p:ph idx="4294967295" type="body"/>
          </p:nvPr>
        </p:nvSpPr>
        <p:spPr>
          <a:xfrm>
            <a:off x="920062" y="2026285"/>
            <a:ext cx="7641773" cy="4971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700"/>
          </a:p>
          <a:p>
            <a:pPr indent="-273050" lvl="0" marL="2730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Primer carnet: 6 punts.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Cada amonestació (lleu o greu) resta un punt.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Es poden recuperar cada 15 dies si no reincideix.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Es notifica cada amonestació per SMS.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Amb la pèrdua dels 3 primers punts, el tutor o tutora es posarà en contacte amb la família.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/>
          <p:nvPr>
            <p:ph idx="4294967295" type="title"/>
          </p:nvPr>
        </p:nvSpPr>
        <p:spPr>
          <a:xfrm>
            <a:off x="755805" y="733085"/>
            <a:ext cx="7533268" cy="708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600">
                <a:latin typeface="Garamond"/>
                <a:ea typeface="Garamond"/>
                <a:cs typeface="Garamond"/>
                <a:sym typeface="Garamond"/>
              </a:rPr>
              <a:t>CONVIVÈNCIA: conductes disruptives</a:t>
            </a:r>
            <a:endParaRPr sz="3600"/>
          </a:p>
        </p:txBody>
      </p:sp>
      <p:sp>
        <p:nvSpPr>
          <p:cNvPr id="335" name="Google Shape;335;p18"/>
          <p:cNvSpPr txBox="1"/>
          <p:nvPr>
            <p:ph idx="4294967295" type="body"/>
          </p:nvPr>
        </p:nvSpPr>
        <p:spPr>
          <a:xfrm>
            <a:off x="808556" y="2036459"/>
            <a:ext cx="76419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2900" u="sng">
                <a:latin typeface="Candara"/>
                <a:ea typeface="Candara"/>
                <a:cs typeface="Candara"/>
                <a:sym typeface="Candara"/>
              </a:rPr>
              <a:t>primer carnet</a:t>
            </a: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, s’aplicarà una resolució per conformitat dins els 5 dies següents: entrevista del cap d’estudis amb la família, presa d’acords i privació d’assistir al centre durant 3 dies.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L’alumne s’incorporarà amb una graella de seguiment conductual.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2900" u="sng">
                <a:latin typeface="Candara"/>
                <a:ea typeface="Candara"/>
                <a:cs typeface="Candara"/>
                <a:sym typeface="Candara"/>
              </a:rPr>
              <a:t>segon carnet</a:t>
            </a: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, s’obrirà un expedient disciplinari.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143510" lvl="0" marL="2730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9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>
            <p:ph idx="4294967295" type="body"/>
          </p:nvPr>
        </p:nvSpPr>
        <p:spPr>
          <a:xfrm>
            <a:off x="783770" y="1189945"/>
            <a:ext cx="7641773" cy="508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2800" u="sng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b="1" lang="es-ES" sz="4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ÚS DEL MÒBIL</a:t>
            </a: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 </a:t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Es prohibeix l’ús de telèfons mòbils dins TOT el recinte, sense autorització del professorat. El centre no es farà responsable de possibles robatoris.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"/>
          <p:cNvSpPr txBox="1"/>
          <p:nvPr>
            <p:ph idx="4294967295" type="title"/>
          </p:nvPr>
        </p:nvSpPr>
        <p:spPr>
          <a:xfrm>
            <a:off x="707570" y="609600"/>
            <a:ext cx="7685316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Equip directiu i orientació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8" name="Google Shape;238;p2"/>
          <p:cNvSpPr txBox="1"/>
          <p:nvPr>
            <p:ph idx="4294967295" type="body"/>
          </p:nvPr>
        </p:nvSpPr>
        <p:spPr>
          <a:xfrm>
            <a:off x="903514" y="1504723"/>
            <a:ext cx="7489372" cy="436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Director............................................ Roberto Ayuso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Cap d´Estudis .........................Maurici Rodríguez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Caps d´Estudis Adjunts…………....Isabel Reynés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None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                                                           Jordi Poquet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Secretària..........................................Catalina Gil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Orientadora….........…..……. Margalida Canyelles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Tècnic Interv. sociocomunitària (TISOC)…. Marian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b="1" lang="es-ES" u="sng">
                <a:latin typeface="Candara"/>
                <a:ea typeface="Candara"/>
                <a:cs typeface="Candara"/>
                <a:sym typeface="Candara"/>
              </a:rPr>
              <a:t>DADES DEL CENTRE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:	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latin typeface="Candara"/>
                <a:ea typeface="Candara"/>
                <a:cs typeface="Candara"/>
                <a:sym typeface="Candara"/>
              </a:rPr>
              <a:t>Pàgina web:   </a:t>
            </a:r>
            <a:r>
              <a:rPr lang="es-ES" u="sng">
                <a:solidFill>
                  <a:schemeClr val="hlink"/>
                </a:solidFill>
                <a:hlinkClick r:id="rId3"/>
              </a:rPr>
              <a:t>http://redols.caib.es/c07008107/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latin typeface="Candara"/>
                <a:ea typeface="Candara"/>
                <a:cs typeface="Candara"/>
                <a:sym typeface="Candara"/>
              </a:rPr>
              <a:t>Correu:             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iescanpeublanc@educaib.eu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/>
          <p:nvPr>
            <p:ph type="title"/>
          </p:nvPr>
        </p:nvSpPr>
        <p:spPr>
          <a:xfrm>
            <a:off x="729343" y="556305"/>
            <a:ext cx="7696200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900">
                <a:latin typeface="Garamond"/>
                <a:ea typeface="Garamond"/>
                <a:cs typeface="Garamond"/>
                <a:sym typeface="Garamond"/>
              </a:rPr>
              <a:t>ADMINISTRACIÓ DE MEDICAMENTS</a:t>
            </a:r>
            <a:endParaRPr b="1" sz="39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6" name="Google Shape;346;p20"/>
          <p:cNvSpPr txBox="1"/>
          <p:nvPr>
            <p:ph idx="1" type="body"/>
          </p:nvPr>
        </p:nvSpPr>
        <p:spPr>
          <a:xfrm>
            <a:off x="828995" y="1974871"/>
            <a:ext cx="7467601" cy="4479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sz="2200" u="sng">
                <a:latin typeface="Candara"/>
                <a:ea typeface="Candara"/>
                <a:cs typeface="Candara"/>
                <a:sym typeface="Candara"/>
              </a:rPr>
              <a:t>No podem administrar cap tipus de medicaments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 als alumnes (*excepte l’alumnat d’ALERTA ESCOLAR).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Si un alumne té una malaltia crònica o al·lèrgia és important fer-ho saber al tutor/a per indicar la gravetat de la problemàtica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Programa</a:t>
            </a:r>
            <a:r>
              <a:rPr b="1" lang="es-ES" sz="2200">
                <a:latin typeface="Candara"/>
                <a:ea typeface="Candara"/>
                <a:cs typeface="Candara"/>
                <a:sym typeface="Candara"/>
              </a:rPr>
              <a:t> ALERTA ESCOLAR BALEAR.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Les patologies incloses dins el programa d’alerta escolar són 5:</a:t>
            </a:r>
            <a:r>
              <a:rPr lang="es-ES" sz="2200"/>
              <a:t> 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cardiaopaties congènites, Crisi epil·lètica, Crisi asmàtica greu,</a:t>
            </a:r>
            <a:r>
              <a:rPr lang="es-ES" sz="2200"/>
              <a:t>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Diabetis i Anafilaxia ----&gt; LA FAMÍLIA HO HA D’INFORMAR AL TUTOR/ORIENTADORA PER TAL DE FER ENTREGA DE LA MEDICACIÓ I SIGNAR ELS DOCUMENTS.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 txBox="1"/>
          <p:nvPr>
            <p:ph type="title"/>
          </p:nvPr>
        </p:nvSpPr>
        <p:spPr>
          <a:xfrm>
            <a:off x="729343" y="566057"/>
            <a:ext cx="7685314" cy="55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/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1732250"/>
            <a:ext cx="7330440" cy="412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>
            <p:ph type="title"/>
          </p:nvPr>
        </p:nvSpPr>
        <p:spPr>
          <a:xfrm>
            <a:off x="718457" y="576943"/>
            <a:ext cx="7717972" cy="718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/>
          </a:p>
        </p:txBody>
      </p:sp>
      <p:sp>
        <p:nvSpPr>
          <p:cNvPr id="358" name="Google Shape;358;p22"/>
          <p:cNvSpPr txBox="1"/>
          <p:nvPr>
            <p:ph idx="1" type="body"/>
          </p:nvPr>
        </p:nvSpPr>
        <p:spPr>
          <a:xfrm>
            <a:off x="1182461" y="1422628"/>
            <a:ext cx="6785882" cy="4433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On trobar les programacions?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59" name="Google Shape;3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120" y="2054212"/>
            <a:ext cx="7223760" cy="406138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2"/>
          <p:cNvSpPr/>
          <p:nvPr/>
        </p:nvSpPr>
        <p:spPr>
          <a:xfrm rot="10800000">
            <a:off x="7317378" y="3171676"/>
            <a:ext cx="424542" cy="61989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7221583" y="2588914"/>
            <a:ext cx="520337" cy="443846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8463" y="2407470"/>
            <a:ext cx="3091897" cy="355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3552" y="2407470"/>
            <a:ext cx="3528787" cy="359828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3"/>
          <p:cNvSpPr txBox="1"/>
          <p:nvPr>
            <p:ph idx="4294967295" type="title"/>
          </p:nvPr>
        </p:nvSpPr>
        <p:spPr>
          <a:xfrm>
            <a:off x="726075" y="571046"/>
            <a:ext cx="7730218" cy="800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/>
          </a:p>
        </p:txBody>
      </p:sp>
      <p:sp>
        <p:nvSpPr>
          <p:cNvPr id="369" name="Google Shape;369;p23"/>
          <p:cNvSpPr txBox="1"/>
          <p:nvPr>
            <p:ph idx="4294967295" type="body"/>
          </p:nvPr>
        </p:nvSpPr>
        <p:spPr>
          <a:xfrm>
            <a:off x="833438" y="1288520"/>
            <a:ext cx="7396162" cy="5012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Adreça: www3.caib.es/xestib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Podreu consultar: sancions, notes del trimestre, absències, retards i </a:t>
            </a:r>
            <a:r>
              <a:rPr lang="es-ES" sz="2200" u="sng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justificar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 les absències/retards...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 rot="-2317296">
            <a:off x="4136020" y="4218280"/>
            <a:ext cx="1540137" cy="3107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/>
          <p:nvPr>
            <p:ph idx="4294967295" type="title"/>
          </p:nvPr>
        </p:nvSpPr>
        <p:spPr>
          <a:xfrm>
            <a:off x="718457" y="614589"/>
            <a:ext cx="7730218" cy="800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/>
          </a:p>
        </p:txBody>
      </p:sp>
      <p:sp>
        <p:nvSpPr>
          <p:cNvPr id="376" name="Google Shape;376;p24"/>
          <p:cNvSpPr txBox="1"/>
          <p:nvPr>
            <p:ph idx="4294967295" type="body"/>
          </p:nvPr>
        </p:nvSpPr>
        <p:spPr>
          <a:xfrm>
            <a:off x="833438" y="1230086"/>
            <a:ext cx="7396162" cy="501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Necessitau nom d’usuari i contrasenya.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En cas de no tenir-ne, rebreu un document de sol·licitud a través dels vostres fills, que heu de retornar.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7" name="Google Shape;3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37" y="2482737"/>
            <a:ext cx="7537677" cy="366586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4"/>
          <p:cNvSpPr/>
          <p:nvPr/>
        </p:nvSpPr>
        <p:spPr>
          <a:xfrm>
            <a:off x="1741712" y="3913153"/>
            <a:ext cx="446315" cy="31516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6395357" y="4702629"/>
            <a:ext cx="489857" cy="59871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4d82ed169_0_39"/>
          <p:cNvSpPr txBox="1"/>
          <p:nvPr/>
        </p:nvSpPr>
        <p:spPr>
          <a:xfrm>
            <a:off x="698400" y="709750"/>
            <a:ext cx="7747200" cy="1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/>
              <a:t>XERRADES ORIENTACIÓ UNIVERSITÀRIA: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u="sng"/>
              <a:t>Interna</a:t>
            </a:r>
            <a:r>
              <a:rPr lang="es-ES" sz="3600"/>
              <a:t> al centre: 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s-ES" sz="3600"/>
              <a:t>departament orientació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s-ES" sz="3600"/>
              <a:t>la UIB et visita: s’han sol·licitat les xerrades pendent de confirmar.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/>
              <a:t>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Adreçades als alumnes (tutoria) i famílies (horabaixa al centre)</a:t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4d82ed169_0_44"/>
          <p:cNvSpPr txBox="1"/>
          <p:nvPr>
            <p:ph type="ctrTitle"/>
          </p:nvPr>
        </p:nvSpPr>
        <p:spPr>
          <a:xfrm>
            <a:off x="1145725" y="1675200"/>
            <a:ext cx="7149000" cy="118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000">
                <a:latin typeface="Arial"/>
                <a:ea typeface="Arial"/>
                <a:cs typeface="Arial"/>
                <a:sym typeface="Arial"/>
              </a:rPr>
              <a:t>ACTIVITAT</a:t>
            </a:r>
            <a:r>
              <a:rPr lang="es-ES" sz="4000">
                <a:latin typeface="Arial"/>
                <a:ea typeface="Arial"/>
                <a:cs typeface="Arial"/>
                <a:sym typeface="Arial"/>
              </a:rPr>
              <a:t>S ORIENTACIÓ UNIVERSITÀRIA: externes al centre educatiu</a:t>
            </a:r>
            <a:endParaRPr sz="4000"/>
          </a:p>
        </p:txBody>
      </p:sp>
      <p:sp>
        <p:nvSpPr>
          <p:cNvPr id="390" name="Google Shape;390;g64d82ed169_0_44"/>
          <p:cNvSpPr txBox="1"/>
          <p:nvPr>
            <p:ph idx="1" type="subTitle"/>
          </p:nvPr>
        </p:nvSpPr>
        <p:spPr>
          <a:xfrm>
            <a:off x="1026125" y="3052750"/>
            <a:ext cx="7149000" cy="251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b="1" lang="es-ES" sz="3000" u="sng">
                <a:solidFill>
                  <a:srgbClr val="000000"/>
                </a:solidFill>
              </a:rPr>
              <a:t>A LA UIB</a:t>
            </a:r>
            <a:endParaRPr b="1" sz="30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s-ES" sz="3000"/>
              <a:t>T’AJUDEM A DECIDIR...</a:t>
            </a:r>
            <a:endParaRPr b="1" sz="3000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s-ES"/>
              <a:t> DIVENDRES, 15 DE NOVEMBRE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s-ES"/>
              <a:t>DIVENDRES, 22 DE NOVEMBRE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s-ES"/>
              <a:t>DIVENDRES, 29 DE NOVEMBRE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" name="Google Shape;395;g64d82ed169_0_49"/>
          <p:cNvGraphicFramePr/>
          <p:nvPr/>
        </p:nvGraphicFramePr>
        <p:xfrm>
          <a:off x="1392850" y="124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{68016E44-5031-441A-B9C7-D839D77FB903}</a:tableStyleId>
              </a:tblPr>
              <a:tblGrid>
                <a:gridCol w="1589575"/>
                <a:gridCol w="2796300"/>
                <a:gridCol w="382850"/>
                <a:gridCol w="1589575"/>
              </a:tblGrid>
              <a:tr h="11591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u="sng"/>
                        <a:t>DIVENDRES 15 DE NOVEMBRE: DUES FRANGES</a:t>
                      </a:r>
                      <a:endParaRPr b="1" sz="1800" u="sng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144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18’00 HORES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>
                          <a:solidFill>
                            <a:schemeClr val="dk1"/>
                          </a:solidFill>
                        </a:rPr>
                        <a:t>ESTUDIS ANGLESOS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>
                          <a:solidFill>
                            <a:schemeClr val="dk1"/>
                          </a:solidFill>
                        </a:rPr>
                        <a:t>LLENGUA  I LITERATURA CATALANA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>
                          <a:solidFill>
                            <a:schemeClr val="dk1"/>
                          </a:solidFill>
                        </a:rPr>
                        <a:t>LLENCUA EI LITERATURA SPANYOLA</a:t>
                      </a:r>
                      <a:endParaRPr b="1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MEDICINA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ODONTOLOGIA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  <a:tr h="144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19’00 HORES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HISTÒRIA DE L’ART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GEOGRAFIA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HISTÒRIA</a:t>
                      </a:r>
                      <a:endParaRPr b="1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INFERMERIA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PSICOLOGIA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FISIOTERÀPIA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" name="Google Shape;400;g64d82ed169_0_55"/>
          <p:cNvGraphicFramePr/>
          <p:nvPr/>
        </p:nvGraphicFramePr>
        <p:xfrm>
          <a:off x="1392850" y="124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{68016E44-5031-441A-B9C7-D839D77FB903}</a:tableStyleId>
              </a:tblPr>
              <a:tblGrid>
                <a:gridCol w="1589575"/>
                <a:gridCol w="2591075"/>
                <a:gridCol w="588075"/>
                <a:gridCol w="1589575"/>
              </a:tblGrid>
              <a:tr h="14498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u="sng"/>
                        <a:t>DIVENDRES 22 DE NOVEMBRE: DUES FRANGES</a:t>
                      </a:r>
                      <a:endParaRPr b="1" sz="1800" u="sng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144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18’00 HORES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>
                          <a:solidFill>
                            <a:schemeClr val="dk1"/>
                          </a:solidFill>
                        </a:rPr>
                        <a:t>BIOQUÍMICA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>
                          <a:solidFill>
                            <a:schemeClr val="dk1"/>
                          </a:solidFill>
                        </a:rPr>
                        <a:t>QUÍMICA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EDUCACIÓ INFANTIL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ED. PRIMÀRIA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PEDAGOGIA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  <a:tr h="144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19’00 HORES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BIOLOGIA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ENG. AGROALIMENTÀRIA</a:t>
                      </a:r>
                      <a:endParaRPr b="1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EDUCACIÓ SOCIAL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TREBALL SOCIAL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" name="Google Shape;405;g64d82ed169_0_63"/>
          <p:cNvGraphicFramePr/>
          <p:nvPr/>
        </p:nvGraphicFramePr>
        <p:xfrm>
          <a:off x="1392850" y="124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{68016E44-5031-441A-B9C7-D839D77FB903}</a:tableStyleId>
              </a:tblPr>
              <a:tblGrid>
                <a:gridCol w="1589575"/>
                <a:gridCol w="2351650"/>
                <a:gridCol w="827500"/>
                <a:gridCol w="1589575"/>
              </a:tblGrid>
              <a:tr h="14498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u="sng"/>
                        <a:t>DIVENDRES 29  DE NOVEMBRE: DUES FRANGES</a:t>
                      </a:r>
                      <a:endParaRPr b="1" sz="1800" u="sng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144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18’00 HORES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>
                          <a:solidFill>
                            <a:schemeClr val="dk1"/>
                          </a:solidFill>
                        </a:rPr>
                        <a:t>INFORMÀTICA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>
                          <a:solidFill>
                            <a:schemeClr val="dk1"/>
                          </a:solidFill>
                        </a:rPr>
                        <a:t>TELEMÀTICA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ADMINISTRACIÓ I DIRECCIÓ EMPRESA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ECONOMIA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TURISME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  <a:tr h="144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19’00 HORES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MATEMÀTIQUES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FÍSICA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EDIFICACIÓ</a:t>
                      </a:r>
                      <a:endParaRPr b="1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DIRECCIÓ HOTELERA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REL. LABORALS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DRET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4d82ed169_0_7"/>
          <p:cNvSpPr txBox="1"/>
          <p:nvPr/>
        </p:nvSpPr>
        <p:spPr>
          <a:xfrm>
            <a:off x="1348025" y="2112125"/>
            <a:ext cx="6946500" cy="3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90"/>
              <a:buFont typeface="Courgette"/>
              <a:buChar char="O"/>
            </a:pPr>
            <a:r>
              <a:rPr lang="es-ES" sz="3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HORARI ESCOLAR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3050" lvl="1" marL="639762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Dilluns, dimecres, divendres: 8:00h – 14:05h</a:t>
            </a:r>
            <a:endParaRPr sz="2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3050" lvl="1" marL="639762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Dimarts i dijous: 8:00h -15:00h</a:t>
            </a:r>
            <a:endParaRPr sz="2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3050" lvl="0" marL="273050" rtl="0" algn="l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ts val="2890"/>
              <a:buFont typeface="Courgette"/>
              <a:buChar char="O"/>
            </a:pPr>
            <a:r>
              <a:rPr lang="es-ES" sz="3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HORARI OFICINES 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(SECRETARIA)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3050" lvl="1" marL="639762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Dilluns a divendres: 9:00h – 14:00h</a:t>
            </a:r>
            <a:endParaRPr sz="2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Courgette"/>
              <a:buChar char="O"/>
            </a:pPr>
            <a:r>
              <a:rPr lang="es-ES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PATIS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3050" lvl="1" marL="639762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1r pati: 10:45h – 11:05h</a:t>
            </a:r>
            <a:endParaRPr sz="2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3050" lvl="1" marL="639762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2n pati: 12:55h -  13:10h</a:t>
            </a:r>
            <a:endParaRPr/>
          </a:p>
        </p:txBody>
      </p:sp>
      <p:sp>
        <p:nvSpPr>
          <p:cNvPr id="244" name="Google Shape;244;g64d82ed169_0_7"/>
          <p:cNvSpPr txBox="1"/>
          <p:nvPr/>
        </p:nvSpPr>
        <p:spPr>
          <a:xfrm>
            <a:off x="1338150" y="658425"/>
            <a:ext cx="6467700" cy="18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INFORMACIÓ GENERAL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4d82ed169_0_32"/>
          <p:cNvSpPr txBox="1"/>
          <p:nvPr/>
        </p:nvSpPr>
        <p:spPr>
          <a:xfrm>
            <a:off x="1026150" y="1325425"/>
            <a:ext cx="7747200" cy="2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Nota accès =</a:t>
            </a:r>
            <a:r>
              <a:rPr b="1"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s-ES" sz="3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0,6 x NMB</a:t>
            </a:r>
            <a:r>
              <a:rPr lang="es-E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+</a:t>
            </a:r>
            <a:r>
              <a:rPr b="1" lang="es-ES" sz="20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0,4 x QFG</a:t>
            </a:r>
            <a:endParaRPr b="1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Char char="●"/>
            </a:pPr>
            <a:r>
              <a:rPr lang="es-E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NMB: </a:t>
            </a:r>
            <a:r>
              <a:rPr b="1"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Nota Mitjana Batxillerat</a:t>
            </a:r>
            <a:endParaRPr b="1" sz="24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ndara"/>
              <a:buChar char="●"/>
            </a:pPr>
            <a:r>
              <a:rPr b="1" lang="es-ES" sz="20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QFG: Qualificació Fase General  (igual o superior a 4) SELECTIVITAT</a:t>
            </a:r>
            <a:endParaRPr b="1">
              <a:solidFill>
                <a:srgbClr val="FF0000"/>
              </a:solidFill>
            </a:endParaRPr>
          </a:p>
          <a:p>
            <a:pPr indent="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MÀXIM: 10 Punts.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</a:t>
            </a:r>
            <a:r>
              <a:rPr lang="es-E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ui necessita nota per entrar a algunes carreres també pot fer exàmens de tres assignatures més: 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Nota admissió= Nota accés + a x M1 + b x M2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M1  i M2 són les notes obtingudes a les dues matèries a què s’ha presentat per augmentar la  nota.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i b són paràmetres de ponderació (0,1  o 0,2)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MÀXIM: 4 punts</a:t>
            </a:r>
            <a:r>
              <a:rPr lang="es-E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****PER TANT, LA NOTA DE BATXILLERAT (TANT DE 1r COM DE 2n ÉS MOLT IMPORTANT  PER PODER OBTENIR UNA BONA NOTA DE SELECTIVITAT!)</a:t>
            </a:r>
            <a:endParaRPr/>
          </a:p>
        </p:txBody>
      </p:sp>
      <p:sp>
        <p:nvSpPr>
          <p:cNvPr id="411" name="Google Shape;411;g64d82ed169_0_32"/>
          <p:cNvSpPr txBox="1"/>
          <p:nvPr/>
        </p:nvSpPr>
        <p:spPr>
          <a:xfrm>
            <a:off x="803800" y="607125"/>
            <a:ext cx="6909300" cy="25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SELECTIVITAT: PBAU</a:t>
            </a:r>
            <a:endParaRPr u="sn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/>
          <p:cNvSpPr txBox="1"/>
          <p:nvPr>
            <p:ph idx="4294967295" type="title"/>
          </p:nvPr>
        </p:nvSpPr>
        <p:spPr>
          <a:xfrm>
            <a:off x="718456" y="566057"/>
            <a:ext cx="7692119" cy="707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4000">
                <a:latin typeface="Garamond"/>
                <a:ea typeface="Garamond"/>
                <a:cs typeface="Garamond"/>
                <a:sym typeface="Garamond"/>
              </a:rPr>
              <a:t>ACCÉS AL CENTRE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7" name="Google Shape;417;p25"/>
          <p:cNvSpPr txBox="1"/>
          <p:nvPr>
            <p:ph idx="4294967295" type="body"/>
          </p:nvPr>
        </p:nvSpPr>
        <p:spPr>
          <a:xfrm>
            <a:off x="986705" y="1282568"/>
            <a:ext cx="7485743" cy="458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A PEU DES DE LA ROTONDA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A excepció dels dies que plou: en aquest cas, recomanam que, un cop dins l’aparcament, no espereu que els alumnes botin just davant la porta.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EN BICICLETA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APARCAMENT RESTRINGIT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L’aparcament és d’ús exclusiu per al personal del centre. Per favor, no l’utilitzeu i respectau els aparcaments per a discapacitats.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Us recordam que el vial que va cap al pavelló queda a la vostra disposició per poder aparcar.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/>
              <a:t>	</a:t>
            </a: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S’aconsella que a l’hora de sortida els pares esperin els alumnes també a la rotonda per evitar els embussos que es produeixen per la gran massificació d’alumnat i professorat i per facilitar la sortida de tot el personal del centre.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000"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Libre Franklin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 txBox="1"/>
          <p:nvPr>
            <p:ph type="ctrTitle"/>
          </p:nvPr>
        </p:nvSpPr>
        <p:spPr>
          <a:xfrm>
            <a:off x="1034125" y="2514024"/>
            <a:ext cx="6999600" cy="17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11600">
                <a:latin typeface="Garamond"/>
                <a:ea typeface="Garamond"/>
                <a:cs typeface="Garamond"/>
                <a:sym typeface="Garamond"/>
              </a:rPr>
              <a:t>GRÀCIES</a:t>
            </a:r>
            <a:endParaRPr b="1" sz="116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4d82ed169_0_18"/>
          <p:cNvSpPr txBox="1"/>
          <p:nvPr/>
        </p:nvSpPr>
        <p:spPr>
          <a:xfrm>
            <a:off x="1060350" y="2445625"/>
            <a:ext cx="6806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Courgette"/>
              <a:buChar char="O"/>
            </a:pPr>
            <a:r>
              <a:rPr lang="es-E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Els </a:t>
            </a:r>
            <a:r>
              <a:rPr lang="es-ES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alumnes</a:t>
            </a:r>
            <a:r>
              <a:rPr lang="es-E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 batxillerat poden accedir durant el temps de pati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28600" lvl="2" marL="91440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Char char="O"/>
            </a:pPr>
            <a:r>
              <a:rPr lang="es-ES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 pàrquing principal 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28600" lvl="2" marL="91440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Char char="O"/>
            </a:pPr>
            <a:r>
              <a:rPr lang="es-ES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als bancs per seure de la zona ajardinada</a:t>
            </a:r>
            <a:endParaRPr/>
          </a:p>
        </p:txBody>
      </p:sp>
      <p:sp>
        <p:nvSpPr>
          <p:cNvPr id="250" name="Google Shape;250;g64d82ed169_0_18"/>
          <p:cNvSpPr txBox="1"/>
          <p:nvPr/>
        </p:nvSpPr>
        <p:spPr>
          <a:xfrm>
            <a:off x="632775" y="1368200"/>
            <a:ext cx="76791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SORTIR  TEMPS DE PATI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/>
          <p:nvPr>
            <p:ph idx="4294967295" type="title"/>
          </p:nvPr>
        </p:nvSpPr>
        <p:spPr>
          <a:xfrm>
            <a:off x="718456" y="539750"/>
            <a:ext cx="77070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TUTOR/A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1554480" y="1539240"/>
            <a:ext cx="618744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Cada tutor/a disposa d’una hora setmanal per atendre pares/mares.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dia d’atenció a pares és el _______ a les ______.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4d82ed169_0_0"/>
          <p:cNvSpPr txBox="1"/>
          <p:nvPr/>
        </p:nvSpPr>
        <p:spPr>
          <a:xfrm>
            <a:off x="735400" y="1428025"/>
            <a:ext cx="75936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ndara"/>
              <a:buChar char="●"/>
            </a:pPr>
            <a:r>
              <a:rPr lang="es-ES" sz="3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Recordau que TOTS ELS PROFESSORS també tenen una HORA D’ATENCIÓ PER A PARES. </a:t>
            </a:r>
            <a:endParaRPr sz="3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ndara"/>
              <a:buChar char="●"/>
            </a:pPr>
            <a:r>
              <a:rPr lang="es-ES" sz="4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Telèfon per a cites: 971540812 O a través dels fills. </a:t>
            </a:r>
            <a:endParaRPr/>
          </a:p>
        </p:txBody>
      </p:sp>
      <p:sp>
        <p:nvSpPr>
          <p:cNvPr id="262" name="Google Shape;262;g64d82ed169_0_0"/>
          <p:cNvSpPr txBox="1"/>
          <p:nvPr/>
        </p:nvSpPr>
        <p:spPr>
          <a:xfrm>
            <a:off x="1812825" y="0"/>
            <a:ext cx="4965300" cy="18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</a:t>
            </a:r>
            <a:r>
              <a:rPr b="1" lang="es-ES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TUTORIES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 txBox="1"/>
          <p:nvPr/>
        </p:nvSpPr>
        <p:spPr>
          <a:xfrm>
            <a:off x="1584960" y="868680"/>
            <a:ext cx="58521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BIBLIOTECA DEL CENTRE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 txBox="1"/>
          <p:nvPr/>
        </p:nvSpPr>
        <p:spPr>
          <a:xfrm>
            <a:off x="1173480" y="2636520"/>
            <a:ext cx="67360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Els temps dels esplais l’alumnat pot anar-hi per estudiar.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Té servei de préstec de llibre els dimarts i dijous durant el temps d’esplai.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4d82ed169_0_25"/>
          <p:cNvSpPr txBox="1"/>
          <p:nvPr/>
        </p:nvSpPr>
        <p:spPr>
          <a:xfrm>
            <a:off x="1009025" y="2343000"/>
            <a:ext cx="6721200" cy="31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s-ES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LA MATRÍCULA HEU POSAT UN TIC</a:t>
            </a:r>
            <a:endParaRPr sz="2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3050" lvl="0" marL="27305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s-ES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Els alumnes de batxillerat poden sortir del centre en cas d’absència del professorat. NOMÉS en els següents casos:</a:t>
            </a:r>
            <a:endParaRPr sz="2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es-ES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Primera hora</a:t>
            </a:r>
            <a:endParaRPr sz="2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es-ES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Darrera hora</a:t>
            </a:r>
            <a:endParaRPr/>
          </a:p>
        </p:txBody>
      </p:sp>
      <p:sp>
        <p:nvSpPr>
          <p:cNvPr id="274" name="Google Shape;274;g64d82ed169_0_25"/>
          <p:cNvSpPr txBox="1"/>
          <p:nvPr/>
        </p:nvSpPr>
        <p:spPr>
          <a:xfrm>
            <a:off x="1248475" y="631275"/>
            <a:ext cx="6721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ENTRAR TARD, SORTIR PREST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 txBox="1"/>
          <p:nvPr>
            <p:ph type="title"/>
          </p:nvPr>
        </p:nvSpPr>
        <p:spPr>
          <a:xfrm>
            <a:off x="740229" y="610735"/>
            <a:ext cx="7652657" cy="913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SERVEIS ESPECÍFICS</a:t>
            </a:r>
            <a:endParaRPr/>
          </a:p>
        </p:txBody>
      </p:sp>
      <p:sp>
        <p:nvSpPr>
          <p:cNvPr id="280" name="Google Shape;280;p8"/>
          <p:cNvSpPr txBox="1"/>
          <p:nvPr>
            <p:ph idx="1" type="body"/>
          </p:nvPr>
        </p:nvSpPr>
        <p:spPr>
          <a:xfrm>
            <a:off x="1485450" y="1375678"/>
            <a:ext cx="6254400" cy="3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 sz="4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O"/>
            </a:pPr>
            <a:r>
              <a:rPr b="1" lang="es-ES" sz="4000">
                <a:latin typeface="Candara"/>
                <a:ea typeface="Candara"/>
                <a:cs typeface="Candara"/>
                <a:sym typeface="Candara"/>
              </a:rPr>
              <a:t>Consulta Jove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b="1" lang="es-ES" sz="4000">
                <a:latin typeface="Candara"/>
                <a:ea typeface="Candara"/>
                <a:cs typeface="Candara"/>
                <a:sym typeface="Candara"/>
              </a:rPr>
              <a:t>(els dimarts, 13’00 hores)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lang="es-ES" sz="4000">
                <a:latin typeface="Candara"/>
                <a:ea typeface="Candara"/>
                <a:cs typeface="Candara"/>
                <a:sym typeface="Candara"/>
              </a:rPr>
              <a:t>Responsable: infermera PAC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2014-10-16T18:37:33Z</dcterms:created>
  <dc:creator>MERIJEIN</dc:creator>
</cp:coreProperties>
</file>